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4"/>
  </p:notesMasterIdLst>
  <p:sldIdLst>
    <p:sldId id="258"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7" r:id="rId28"/>
    <p:sldId id="284" r:id="rId29"/>
    <p:sldId id="285" r:id="rId30"/>
    <p:sldId id="286" r:id="rId31"/>
    <p:sldId id="306"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4F09"/>
    <a:srgbClr val="C54C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2" d="100"/>
          <a:sy n="72" d="100"/>
        </p:scale>
        <p:origin x="135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3DB546-5ABF-4CD7-93CA-11192A4A7857}" type="datetimeFigureOut">
              <a:rPr lang="en-US" smtClean="0"/>
              <a:t>15/05/2019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E8B890-C081-4812-BABD-B4A6137C037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45feb1998f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45feb1998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5feb1998f_0_22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5feb1998f_0_2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5feb1998f_0_22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5feb1998f_0_2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5feb1998f_0_22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5feb1998f_0_2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5feb1998f_0_22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5feb1998f_0_2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5feb1998f_0_22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5feb1998f_0_2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5feb1998f_0_22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5feb1998f_0_2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5feb1998f_0_23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5feb1998f_0_2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5feb1998f_0_23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5feb1998f_0_2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5feb1998f_0_23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5feb1998f_0_2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5feb1998f_0_23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5feb1998f_0_2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5feb1998f_0_21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5feb1998f_0_2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5feb1998f_0_23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5feb1998f_0_2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5feb1998f_0_23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45feb1998f_0_2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5feb1998f_0_23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5feb1998f_0_2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45feb1998f_0_2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45feb1998f_0_2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5feb1998f_0_22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45feb1998f_0_2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5feb1998f_0_23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5feb1998f_0_2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45feb1998f_0_23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45feb1998f_0_2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45feb1998f_0_24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45feb1998f_0_2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5feb1998f_0_24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5feb1998f_0_2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55E8B890-C081-4812-BABD-B4A6137C0373}"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5feb1998f_0_21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5feb1998f_0_2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5feb1998f_0_2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5feb1998f_0_2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5feb1998f_0_22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5feb1998f_0_2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5feb1998f_0_22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5feb1998f_0_2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5feb1998f_0_22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5feb1998f_0_2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5feb1998f_0_22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5feb1998f_0_2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5feb1998f_0_22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5feb1998f_0_2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0222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15/05/2019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15/05/2019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15/05/2019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15/05/2019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cid:7AF4281C-03C1-44E4-B15D-33A1661DE80E@cablenet.com.cy" TargetMode="External"/><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1.JPG"/><Relationship Id="rId4" Type="http://schemas.openxmlformats.org/officeDocument/2006/relationships/image" Target="cid:7AF4281C-03C1-44E4-B15D-33A1661DE80E@cablenet.com.c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portal.compe4mi.eu/account/register/"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cid:7AF4281C-03C1-44E4-B15D-33A1661DE80E@cablenet.com.cy"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3.JPG"/><Relationship Id="rId5" Type="http://schemas.openxmlformats.org/officeDocument/2006/relationships/image" Target="cid:7AF4281C-03C1-44E4-B15D-33A1661DE80E@cablenet.com.cy"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4.JPG"/><Relationship Id="rId4" Type="http://schemas.openxmlformats.org/officeDocument/2006/relationships/image" Target="cid:7AF4281C-03C1-44E4-B15D-33A1661DE80E@cablenet.com.c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5.JPG"/><Relationship Id="rId4" Type="http://schemas.openxmlformats.org/officeDocument/2006/relationships/image" Target="cid:7AF4281C-03C1-44E4-B15D-33A1661DE80E@cablenet.com.c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6.JPG"/><Relationship Id="rId4" Type="http://schemas.openxmlformats.org/officeDocument/2006/relationships/image" Target="cid:7AF4281C-03C1-44E4-B15D-33A1661DE80E@cablenet.com.c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cid:7AF4281C-03C1-44E4-B15D-33A1661DE80E@cablenet.com.cy"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8.JPG"/><Relationship Id="rId4" Type="http://schemas.openxmlformats.org/officeDocument/2006/relationships/image" Target="cid:7AF4281C-03C1-44E4-B15D-33A1661DE80E@cablenet.com.c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9.JPG"/><Relationship Id="rId4" Type="http://schemas.openxmlformats.org/officeDocument/2006/relationships/image" Target="cid:7AF4281C-03C1-44E4-B15D-33A1661DE80E@cablenet.com.c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cid:7AF4281C-03C1-44E4-B15D-33A1661DE80E@cablenet.com.c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cid:7AF4281C-03C1-44E4-B15D-33A1661DE80E@cablenet.com.c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cid:7AF4281C-03C1-44E4-B15D-33A1661DE80E@cablenet.com.cy"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cid:7AF4281C-03C1-44E4-B15D-33A1661DE80E@cablenet.com.c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cid:7AF4281C-03C1-44E4-B15D-33A1661DE80E@cablenet.com.c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cid:7AF4281C-03C1-44E4-B15D-33A1661DE80E@cablenet.com.cy" TargetMode="Externa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cid:7AF4281C-03C1-44E4-B15D-33A1661DE80E@cablenet.com.cy" TargetMode="Externa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cid:7AF4281C-03C1-44E4-B15D-33A1661DE80E@cablenet.com.c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portal.compe4mi.eu/admin"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26.JPG"/><Relationship Id="rId5" Type="http://schemas.openxmlformats.org/officeDocument/2006/relationships/image" Target="cid:7AF4281C-03C1-44E4-B15D-33A1661DE80E@cablenet.com.cy"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cid:7AF4281C-03C1-44E4-B15D-33A1661DE80E@cablenet.com.cy" TargetMode="External"/><Relationship Id="rId5" Type="http://schemas.openxmlformats.org/officeDocument/2006/relationships/image" Target="../media/image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cid:7AF4281C-03C1-44E4-B15D-33A1661DE80E@cablenet.com.cy"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cid:7AF4281C-03C1-44E4-B15D-33A1661DE80E@cablenet.com.cy"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cid:7AF4281C-03C1-44E4-B15D-33A1661DE80E@cablenet.com.cy" TargetMode="Externa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cid:7AF4281C-03C1-44E4-B15D-33A1661DE80E@cablenet.com.cy"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cid:7AF4281C-03C1-44E4-B15D-33A1661DE80E@cablenet.com.cy" TargetMode="Externa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cid:7AF4281C-03C1-44E4-B15D-33A1661DE80E@cablenet.com.c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cid:7AF4281C-03C1-44E4-B15D-33A1661DE80E@cablenet.com.c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cid:7AF4281C-03C1-44E4-B15D-33A1661DE80E@cablenet.com.c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cid:7AF4281C-03C1-44E4-B15D-33A1661DE80E@cablenet.com.c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cid:7AF4281C-03C1-44E4-B15D-33A1661DE80E@cablenet.com.c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cid:7AF4281C-03C1-44E4-B15D-33A1661DE80E@cablenet.com.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3">
            <a:extLst>
              <a:ext uri="{FF2B5EF4-FFF2-40B4-BE49-F238E27FC236}">
                <a16:creationId xmlns:a16="http://schemas.microsoft.com/office/drawing/2014/main" id="{FEF4E260-B79D-41D8-90EB-C84807CD77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601" y="476779"/>
            <a:ext cx="5409338" cy="5920653"/>
          </a:xfrm>
          <a:prstGeom prst="rect">
            <a:avLst/>
          </a:prstGeom>
          <a:solidFill>
            <a:srgbClr val="C54C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41208F6-8B1C-4098-9388-150BC8E447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8590" y="476779"/>
            <a:ext cx="2898287" cy="5920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6D9D79B-D69F-4655-B32D-6422B525EE8C}"/>
              </a:ext>
            </a:extLst>
          </p:cNvPr>
          <p:cNvPicPr>
            <a:picLocks noChangeAspect="1"/>
          </p:cNvPicPr>
          <p:nvPr/>
        </p:nvPicPr>
        <p:blipFill>
          <a:blip r:embed="rId2" cstate="print"/>
          <a:stretch>
            <a:fillRect/>
          </a:stretch>
        </p:blipFill>
        <p:spPr>
          <a:xfrm>
            <a:off x="6019800" y="457200"/>
            <a:ext cx="2743200" cy="685800"/>
          </a:xfrm>
          <a:prstGeom prst="rect">
            <a:avLst/>
          </a:prstGeom>
        </p:spPr>
      </p:pic>
      <p:sp>
        <p:nvSpPr>
          <p:cNvPr id="7" name="Title 1">
            <a:extLst>
              <a:ext uri="{FF2B5EF4-FFF2-40B4-BE49-F238E27FC236}">
                <a16:creationId xmlns:a16="http://schemas.microsoft.com/office/drawing/2014/main" id="{191D78BA-9CFC-4F44-AB6E-1B0E6D71C0B7}"/>
              </a:ext>
            </a:extLst>
          </p:cNvPr>
          <p:cNvSpPr txBox="1">
            <a:spLocks/>
          </p:cNvSpPr>
          <p:nvPr/>
        </p:nvSpPr>
        <p:spPr>
          <a:xfrm>
            <a:off x="914401" y="995083"/>
            <a:ext cx="4276165" cy="4661646"/>
          </a:xfrm>
          <a:prstGeom prst="rect">
            <a:avLst/>
          </a:prstGeom>
        </p:spPr>
        <p:txBody>
          <a:bodyPr vert="horz" lIns="91440" tIns="45720" rIns="91440" bIns="45720" rtlCol="0" anchor="b">
            <a:normAutofit fontScale="97500" lnSpcReduction="10000"/>
          </a:body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5000" b="0" i="0" u="none" strike="noStrike" kern="1200" cap="none" spc="0" normalizeH="0" baseline="0" noProof="0" dirty="0">
                <a:ln>
                  <a:noFill/>
                </a:ln>
                <a:solidFill>
                  <a:srgbClr val="FFFFFF"/>
                </a:solidFill>
                <a:effectLst/>
                <a:uLnTx/>
                <a:uFillTx/>
                <a:latin typeface="+mj-lt"/>
                <a:ea typeface="+mj-ea"/>
                <a:cs typeface="+mj-cs"/>
              </a:rPr>
            </a:br>
            <a:r>
              <a:rPr kumimoji="0" lang="en-GB" sz="4000" b="1" i="0" u="none" strike="noStrike" kern="1200" cap="none" spc="0" normalizeH="0" baseline="0" noProof="0" dirty="0">
                <a:ln>
                  <a:noFill/>
                </a:ln>
                <a:solidFill>
                  <a:srgbClr val="FFFFFF"/>
                </a:solidFill>
                <a:effectLst/>
                <a:uLnTx/>
                <a:uFillTx/>
                <a:latin typeface="+mj-lt"/>
                <a:ea typeface="+mj-ea"/>
                <a:cs typeface="+mj-cs"/>
              </a:rPr>
              <a:t>COMPe4Mi – Tools for </a:t>
            </a:r>
            <a:r>
              <a:rPr kumimoji="0" lang="en-US" sz="4000" b="1" i="0" u="none" strike="noStrike" kern="1200" cap="none" spc="0" normalizeH="0" baseline="0" noProof="0" dirty="0">
                <a:ln>
                  <a:noFill/>
                </a:ln>
                <a:solidFill>
                  <a:srgbClr val="FFFFFF"/>
                </a:solidFill>
                <a:effectLst/>
                <a:uLnTx/>
                <a:uFillTx/>
                <a:latin typeface="+mj-lt"/>
                <a:ea typeface="+mj-ea"/>
                <a:cs typeface="+mj-cs"/>
              </a:rPr>
              <a:t>Tools for professionals to assess and develop migrants’ competences</a:t>
            </a:r>
            <a:r>
              <a:rPr kumimoji="0" lang="en-GB" sz="4000" b="1" i="0" u="none" strike="noStrike" kern="1200" cap="none" spc="0" normalizeH="0" baseline="0" noProof="0" dirty="0">
                <a:ln>
                  <a:noFill/>
                </a:ln>
                <a:solidFill>
                  <a:srgbClr val="FFFFFF"/>
                </a:solidFill>
                <a:effectLst/>
                <a:uLnTx/>
                <a:uFillTx/>
                <a:latin typeface="+mj-lt"/>
                <a:ea typeface="+mj-ea"/>
                <a:cs typeface="+mj-cs"/>
              </a:rPr>
              <a:t> </a:t>
            </a:r>
            <a:br>
              <a:rPr kumimoji="0" lang="en-GB" sz="5000" b="0" i="0" u="none" strike="noStrike" kern="1200" cap="none" spc="0" normalizeH="0" baseline="0" noProof="0" dirty="0">
                <a:ln>
                  <a:noFill/>
                </a:ln>
                <a:solidFill>
                  <a:srgbClr val="FFFFFF"/>
                </a:solidFill>
                <a:effectLst/>
                <a:uLnTx/>
                <a:uFillTx/>
                <a:latin typeface="+mj-lt"/>
                <a:ea typeface="+mj-ea"/>
                <a:cs typeface="+mj-cs"/>
              </a:rPr>
            </a:br>
            <a:br>
              <a:rPr kumimoji="0" lang="en-GB" sz="5000" b="0" i="0" u="none" strike="noStrike" kern="1200" cap="none" spc="0" normalizeH="0" baseline="0" noProof="0" dirty="0">
                <a:ln>
                  <a:noFill/>
                </a:ln>
                <a:solidFill>
                  <a:srgbClr val="FFFFFF"/>
                </a:solidFill>
                <a:effectLst/>
                <a:uLnTx/>
                <a:uFillTx/>
                <a:latin typeface="+mj-lt"/>
                <a:ea typeface="+mj-ea"/>
                <a:cs typeface="+mj-cs"/>
              </a:rPr>
            </a:br>
            <a:endParaRPr kumimoji="0" lang="en-US" sz="2800" b="0" i="0" u="none" strike="noStrike" kern="1200" cap="none" spc="0" normalizeH="0" baseline="0" noProof="0" dirty="0">
              <a:ln>
                <a:noFill/>
              </a:ln>
              <a:solidFill>
                <a:srgbClr val="FFFFFF"/>
              </a:solidFill>
              <a:effectLst/>
              <a:uLnTx/>
              <a:uFillTx/>
              <a:latin typeface="+mj-lt"/>
              <a:ea typeface="+mj-ea"/>
              <a:cs typeface="+mj-cs"/>
            </a:endParaRPr>
          </a:p>
        </p:txBody>
      </p:sp>
      <p:pic>
        <p:nvPicPr>
          <p:cNvPr id="8" name="0243CDBB-D4E2-456D-B6B8-4AA4BED55143" descr="cid:7AF4281C-03C1-44E4-B15D-33A1661DE80E@cablenet.com.cy"/>
          <p:cNvPicPr>
            <a:picLocks noChangeAspect="1"/>
          </p:cNvPicPr>
          <p:nvPr/>
        </p:nvPicPr>
        <p:blipFill>
          <a:blip r:embed="rId3" r:link="rId4" cstate="print"/>
          <a:srcRect/>
          <a:stretch>
            <a:fillRect/>
          </a:stretch>
        </p:blipFill>
        <p:spPr bwMode="auto">
          <a:xfrm>
            <a:off x="6096000" y="1295400"/>
            <a:ext cx="2743200" cy="990600"/>
          </a:xfrm>
          <a:prstGeom prst="rect">
            <a:avLst/>
          </a:prstGeom>
          <a:noFill/>
          <a:ln w="9525">
            <a:noFill/>
            <a:miter lim="800000"/>
            <a:headEnd/>
            <a:tailEnd/>
          </a:ln>
        </p:spPr>
      </p:pic>
      <p:pic>
        <p:nvPicPr>
          <p:cNvPr id="2050" name="Picture 2" descr="C:\Users\Thalia\Google Drive\13. COMPe4Mi\3. DISSEMINATION\LOGOS\FDS LOGO.png"/>
          <p:cNvPicPr>
            <a:picLocks noChangeAspect="1" noChangeArrowheads="1"/>
          </p:cNvPicPr>
          <p:nvPr/>
        </p:nvPicPr>
        <p:blipFill>
          <a:blip r:embed="rId5" cstate="print"/>
          <a:srcRect/>
          <a:stretch>
            <a:fillRect/>
          </a:stretch>
        </p:blipFill>
        <p:spPr bwMode="auto">
          <a:xfrm>
            <a:off x="5867400" y="4114800"/>
            <a:ext cx="1600200" cy="1447800"/>
          </a:xfrm>
          <a:prstGeom prst="rect">
            <a:avLst/>
          </a:prstGeom>
          <a:noFill/>
        </p:spPr>
      </p:pic>
      <p:pic>
        <p:nvPicPr>
          <p:cNvPr id="2051" name="Picture 3" descr="C:\Users\Thalia\Google Drive\13. COMPe4Mi\3. DISSEMINATION\LOGOS\logo_fcn_alta_definizione.jpg"/>
          <p:cNvPicPr>
            <a:picLocks noChangeAspect="1" noChangeArrowheads="1"/>
          </p:cNvPicPr>
          <p:nvPr/>
        </p:nvPicPr>
        <p:blipFill>
          <a:blip r:embed="rId6" cstate="print"/>
          <a:srcRect/>
          <a:stretch>
            <a:fillRect/>
          </a:stretch>
        </p:blipFill>
        <p:spPr bwMode="auto">
          <a:xfrm>
            <a:off x="7696200" y="4495800"/>
            <a:ext cx="1143000" cy="657395"/>
          </a:xfrm>
          <a:prstGeom prst="rect">
            <a:avLst/>
          </a:prstGeom>
          <a:noFill/>
        </p:spPr>
      </p:pic>
      <p:pic>
        <p:nvPicPr>
          <p:cNvPr id="2052" name="Picture 4" descr="C:\Users\Thalia\Google Drive\13. COMPe4Mi\3. DISSEMINATION\LOGOS\Logo Eng Earth White .jpg"/>
          <p:cNvPicPr>
            <a:picLocks noChangeAspect="1" noChangeArrowheads="1"/>
          </p:cNvPicPr>
          <p:nvPr/>
        </p:nvPicPr>
        <p:blipFill>
          <a:blip r:embed="rId7" cstate="print"/>
          <a:srcRect/>
          <a:stretch>
            <a:fillRect/>
          </a:stretch>
        </p:blipFill>
        <p:spPr bwMode="auto">
          <a:xfrm>
            <a:off x="8001000" y="5257800"/>
            <a:ext cx="838200" cy="1093162"/>
          </a:xfrm>
          <a:prstGeom prst="rect">
            <a:avLst/>
          </a:prstGeom>
          <a:noFill/>
        </p:spPr>
      </p:pic>
      <p:pic>
        <p:nvPicPr>
          <p:cNvPr id="2053" name="Picture 5" descr="C:\Users\Thalia\Google Drive\13. COMPe4Mi\3. DISSEMINATION\LOGOS\15310735_10157953959550533_1731256606_n.png"/>
          <p:cNvPicPr>
            <a:picLocks noChangeAspect="1" noChangeArrowheads="1"/>
          </p:cNvPicPr>
          <p:nvPr/>
        </p:nvPicPr>
        <p:blipFill>
          <a:blip r:embed="rId8" cstate="print"/>
          <a:srcRect/>
          <a:stretch>
            <a:fillRect/>
          </a:stretch>
        </p:blipFill>
        <p:spPr bwMode="auto">
          <a:xfrm>
            <a:off x="6019800" y="5715000"/>
            <a:ext cx="1386841" cy="990600"/>
          </a:xfrm>
          <a:prstGeom prst="rect">
            <a:avLst/>
          </a:prstGeom>
          <a:noFill/>
        </p:spPr>
      </p:pic>
      <p:pic>
        <p:nvPicPr>
          <p:cNvPr id="2054" name="Picture 6" descr="C:\Users\Thalia\Google Drive\enoros.jpg"/>
          <p:cNvPicPr>
            <a:picLocks noChangeAspect="1" noChangeArrowheads="1"/>
          </p:cNvPicPr>
          <p:nvPr/>
        </p:nvPicPr>
        <p:blipFill>
          <a:blip r:embed="rId9" cstate="print"/>
          <a:srcRect/>
          <a:stretch>
            <a:fillRect/>
          </a:stretch>
        </p:blipFill>
        <p:spPr bwMode="auto">
          <a:xfrm>
            <a:off x="6019800" y="5181600"/>
            <a:ext cx="2017713" cy="533400"/>
          </a:xfrm>
          <a:prstGeom prst="rect">
            <a:avLst/>
          </a:prstGeom>
          <a:noFill/>
        </p:spPr>
      </p:pic>
      <p:sp>
        <p:nvSpPr>
          <p:cNvPr id="9" name="TextBox 8"/>
          <p:cNvSpPr txBox="1"/>
          <p:nvPr/>
        </p:nvSpPr>
        <p:spPr>
          <a:xfrm>
            <a:off x="5943600" y="3962400"/>
            <a:ext cx="2507876" cy="369332"/>
          </a:xfrm>
          <a:prstGeom prst="rect">
            <a:avLst/>
          </a:prstGeom>
          <a:noFill/>
        </p:spPr>
        <p:txBody>
          <a:bodyPr wrap="square" rtlCol="0">
            <a:spAutoFit/>
          </a:bodyPr>
          <a:lstStyle/>
          <a:p>
            <a:r>
              <a:rPr lang="en-US" b="1" dirty="0"/>
              <a:t>Partnership: </a:t>
            </a:r>
          </a:p>
        </p:txBody>
      </p:sp>
    </p:spTree>
    <p:extLst>
      <p:ext uri="{BB962C8B-B14F-4D97-AF65-F5344CB8AC3E}">
        <p14:creationId xmlns:p14="http://schemas.microsoft.com/office/powerpoint/2010/main" val="3744809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457200" y="533400"/>
            <a:ext cx="8520600" cy="572700"/>
          </a:xfrm>
          <a:prstGeom prst="rect">
            <a:avLst/>
          </a:prstGeom>
        </p:spPr>
        <p:txBody>
          <a:bodyPr spcFirstLastPara="1" vert="horz" wrap="square" lIns="91425" tIns="91425" rIns="91425" bIns="91425" rtlCol="0" anchor="t" anchorCtr="0">
            <a:noAutofit/>
          </a:bodyPr>
          <a:lstStyle/>
          <a:p>
            <a:pPr algn="l"/>
            <a:r>
              <a:rPr lang="en" sz="4800" b="1" dirty="0">
                <a:solidFill>
                  <a:srgbClr val="FF0000"/>
                </a:solidFill>
              </a:rPr>
              <a:t>Login</a:t>
            </a:r>
            <a:endParaRPr sz="4800" b="1" dirty="0">
              <a:solidFill>
                <a:srgbClr val="FF0000"/>
              </a:solidFill>
            </a:endParaRPr>
          </a:p>
        </p:txBody>
      </p:sp>
      <p:pic>
        <p:nvPicPr>
          <p:cNvPr id="5" name="0243CDBB-D4E2-456D-B6B8-4AA4BED55143" descr="cid:7AF4281C-03C1-44E4-B15D-33A1661DE80E@cablenet.com.cy">
            <a:extLst>
              <a:ext uri="{FF2B5EF4-FFF2-40B4-BE49-F238E27FC236}">
                <a16:creationId xmlns:a16="http://schemas.microsoft.com/office/drawing/2014/main" id="{65A52D49-2E79-4FF5-B07D-A5E6BAB124D8}"/>
              </a:ext>
            </a:extLst>
          </p:cNvPr>
          <p:cNvPicPr>
            <a:picLocks noChangeAspect="1"/>
          </p:cNvPicPr>
          <p:nvPr/>
        </p:nvPicPr>
        <p:blipFill>
          <a:blip r:embed="rId3" r:link="rId4" cstate="print"/>
          <a:srcRect/>
          <a:stretch>
            <a:fillRect/>
          </a:stretch>
        </p:blipFill>
        <p:spPr bwMode="auto">
          <a:xfrm>
            <a:off x="6629400" y="457200"/>
            <a:ext cx="2133600" cy="770467"/>
          </a:xfrm>
          <a:prstGeom prst="rect">
            <a:avLst/>
          </a:prstGeom>
          <a:noFill/>
          <a:ln w="9525">
            <a:noFill/>
            <a:miter lim="800000"/>
            <a:headEnd/>
            <a:tailEnd/>
          </a:ln>
        </p:spPr>
      </p:pic>
      <p:pic>
        <p:nvPicPr>
          <p:cNvPr id="8" name="Picture 7">
            <a:extLst>
              <a:ext uri="{FF2B5EF4-FFF2-40B4-BE49-F238E27FC236}">
                <a16:creationId xmlns:a16="http://schemas.microsoft.com/office/drawing/2014/main" id="{DA9479BC-7057-405B-8E1C-4D863D133F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1371600"/>
            <a:ext cx="6338319" cy="5029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152400" y="3048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Register</a:t>
            </a:r>
            <a:endParaRPr b="1" dirty="0">
              <a:solidFill>
                <a:srgbClr val="FF0000"/>
              </a:solidFill>
            </a:endParaRPr>
          </a:p>
        </p:txBody>
      </p:sp>
      <p:sp>
        <p:nvSpPr>
          <p:cNvPr id="129" name="Google Shape;129;p23"/>
          <p:cNvSpPr txBox="1">
            <a:spLocks noGrp="1"/>
          </p:cNvSpPr>
          <p:nvPr>
            <p:ph type="body" idx="1"/>
          </p:nvPr>
        </p:nvSpPr>
        <p:spPr>
          <a:xfrm>
            <a:off x="152400" y="1219200"/>
            <a:ext cx="8839200" cy="5334000"/>
          </a:xfrm>
          <a:prstGeom prst="rect">
            <a:avLst/>
          </a:prstGeom>
        </p:spPr>
        <p:txBody>
          <a:bodyPr spcFirstLastPara="1" vert="horz" wrap="square" lIns="91425" tIns="91425" rIns="91425" bIns="91425" rtlCol="0" anchor="t" anchorCtr="0">
            <a:noAutofit/>
          </a:bodyPr>
          <a:lstStyle/>
          <a:p>
            <a:pPr marL="0" indent="0" algn="just">
              <a:buNone/>
            </a:pPr>
            <a:r>
              <a:rPr lang="en" sz="2800" b="1" dirty="0"/>
              <a:t>Register (Registration) </a:t>
            </a:r>
            <a:r>
              <a:rPr lang="en" sz="2800" dirty="0"/>
              <a:t>is the process which allows the user to create valid credentials by providing an active email and selecting a password. The credentials will allow the user to login in the private areas.  </a:t>
            </a:r>
            <a:endParaRPr sz="2800" dirty="0"/>
          </a:p>
          <a:p>
            <a:pPr marL="0" indent="0" algn="just">
              <a:spcBef>
                <a:spcPts val="1600"/>
              </a:spcBef>
              <a:buNone/>
            </a:pPr>
            <a:r>
              <a:rPr lang="en" sz="2800" dirty="0"/>
              <a:t>How to register</a:t>
            </a:r>
            <a:r>
              <a:rPr lang="en" dirty="0"/>
              <a:t>:</a:t>
            </a:r>
            <a:endParaRPr dirty="0"/>
          </a:p>
          <a:p>
            <a:pPr>
              <a:spcBef>
                <a:spcPts val="1600"/>
              </a:spcBef>
              <a:buAutoNum type="arabicPeriod"/>
            </a:pPr>
            <a:r>
              <a:rPr lang="en" sz="2800" dirty="0"/>
              <a:t>Visit </a:t>
            </a:r>
            <a:r>
              <a:rPr lang="en" sz="2800" u="sng" dirty="0">
                <a:solidFill>
                  <a:schemeClr val="hlink"/>
                </a:solidFill>
                <a:hlinkClick r:id="rId3"/>
              </a:rPr>
              <a:t>http://portal.</a:t>
            </a:r>
            <a:r>
              <a:rPr lang="en-GB" sz="2800" u="sng" dirty="0">
                <a:solidFill>
                  <a:schemeClr val="hlink"/>
                </a:solidFill>
                <a:hlinkClick r:id="rId3"/>
              </a:rPr>
              <a:t>compe4mi</a:t>
            </a:r>
            <a:r>
              <a:rPr lang="en" sz="2800" u="sng" dirty="0">
                <a:solidFill>
                  <a:schemeClr val="hlink"/>
                </a:solidFill>
                <a:hlinkClick r:id="rId3"/>
              </a:rPr>
              <a:t>.eu/account/register/</a:t>
            </a:r>
            <a:r>
              <a:rPr lang="en" sz="2800" dirty="0"/>
              <a:t>  </a:t>
            </a:r>
            <a:endParaRPr sz="2800" dirty="0"/>
          </a:p>
          <a:p>
            <a:pPr>
              <a:buAutoNum type="arabicPeriod"/>
            </a:pPr>
            <a:r>
              <a:rPr lang="en" sz="2800" dirty="0"/>
              <a:t>Fill in the registration form (valid email address is required)</a:t>
            </a:r>
            <a:endParaRPr sz="2800" dirty="0"/>
          </a:p>
          <a:p>
            <a:pPr>
              <a:buAutoNum type="arabicPeriod"/>
            </a:pPr>
            <a:r>
              <a:rPr lang="en" sz="2800" dirty="0"/>
              <a:t>Activate your account. An email is being sent to the provided email address</a:t>
            </a:r>
            <a:endParaRPr sz="2800" dirty="0"/>
          </a:p>
          <a:p>
            <a:pPr indent="0">
              <a:spcBef>
                <a:spcPts val="1600"/>
              </a:spcBef>
              <a:buNone/>
            </a:pPr>
            <a:endParaRPr dirty="0"/>
          </a:p>
          <a:p>
            <a:pPr marL="0" indent="0">
              <a:spcBef>
                <a:spcPts val="1600"/>
              </a:spcBef>
              <a:buNone/>
            </a:pPr>
            <a:endParaRPr dirty="0"/>
          </a:p>
          <a:p>
            <a:pPr marL="0" indent="0">
              <a:spcBef>
                <a:spcPts val="1600"/>
              </a:spcBef>
              <a:spcAft>
                <a:spcPts val="1600"/>
              </a:spcAft>
              <a:buNone/>
            </a:pPr>
            <a:endParaRPr dirty="0"/>
          </a:p>
        </p:txBody>
      </p:sp>
      <p:pic>
        <p:nvPicPr>
          <p:cNvPr id="5" name="0243CDBB-D4E2-456D-B6B8-4AA4BED55143" descr="cid:7AF4281C-03C1-44E4-B15D-33A1661DE80E@cablenet.com.cy">
            <a:extLst>
              <a:ext uri="{FF2B5EF4-FFF2-40B4-BE49-F238E27FC236}">
                <a16:creationId xmlns:a16="http://schemas.microsoft.com/office/drawing/2014/main" id="{84285380-09C4-464D-8F24-E618BC07D426}"/>
              </a:ext>
            </a:extLst>
          </p:cNvPr>
          <p:cNvPicPr>
            <a:picLocks noChangeAspect="1"/>
          </p:cNvPicPr>
          <p:nvPr/>
        </p:nvPicPr>
        <p:blipFill>
          <a:blip r:embed="rId4" r:link="rId5" cstate="print"/>
          <a:srcRect/>
          <a:stretch>
            <a:fillRect/>
          </a:stretch>
        </p:blipFill>
        <p:spPr bwMode="auto">
          <a:xfrm>
            <a:off x="6629400" y="381000"/>
            <a:ext cx="2110153" cy="762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04800" y="5334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Register</a:t>
            </a:r>
            <a:endParaRPr b="1" dirty="0">
              <a:solidFill>
                <a:srgbClr val="FF0000"/>
              </a:solidFill>
            </a:endParaRPr>
          </a:p>
        </p:txBody>
      </p:sp>
      <p:pic>
        <p:nvPicPr>
          <p:cNvPr id="138" name="Google Shape;138;p24"/>
          <p:cNvPicPr preferRelativeResize="0"/>
          <p:nvPr/>
        </p:nvPicPr>
        <p:blipFill rotWithShape="1">
          <a:blip r:embed="rId3">
            <a:alphaModFix/>
          </a:blip>
          <a:srcRect t="12609" b="21106"/>
          <a:stretch/>
        </p:blipFill>
        <p:spPr>
          <a:xfrm>
            <a:off x="4927394" y="2825086"/>
            <a:ext cx="4035881" cy="1460311"/>
          </a:xfrm>
          <a:prstGeom prst="rect">
            <a:avLst/>
          </a:prstGeom>
          <a:noFill/>
          <a:ln>
            <a:noFill/>
          </a:ln>
          <a:effectLst>
            <a:outerShdw blurRad="114300" dist="114300" dir="2160000" algn="bl" rotWithShape="0">
              <a:srgbClr val="000000">
                <a:alpha val="50000"/>
              </a:srgbClr>
            </a:outerShdw>
          </a:effectLst>
        </p:spPr>
      </p:pic>
      <p:pic>
        <p:nvPicPr>
          <p:cNvPr id="6" name="0243CDBB-D4E2-456D-B6B8-4AA4BED55143" descr="cid:7AF4281C-03C1-44E4-B15D-33A1661DE80E@cablenet.com.cy">
            <a:extLst>
              <a:ext uri="{FF2B5EF4-FFF2-40B4-BE49-F238E27FC236}">
                <a16:creationId xmlns:a16="http://schemas.microsoft.com/office/drawing/2014/main" id="{70F9ABA8-690B-4E4F-B121-0BA7E81CC982}"/>
              </a:ext>
            </a:extLst>
          </p:cNvPr>
          <p:cNvPicPr>
            <a:picLocks noChangeAspect="1"/>
          </p:cNvPicPr>
          <p:nvPr/>
        </p:nvPicPr>
        <p:blipFill>
          <a:blip r:embed="rId4" r:link="rId5" cstate="print"/>
          <a:srcRect/>
          <a:stretch>
            <a:fillRect/>
          </a:stretch>
        </p:blipFill>
        <p:spPr bwMode="auto">
          <a:xfrm>
            <a:off x="6553199" y="533400"/>
            <a:ext cx="2110153" cy="762000"/>
          </a:xfrm>
          <a:prstGeom prst="rect">
            <a:avLst/>
          </a:prstGeom>
          <a:noFill/>
          <a:ln w="9525">
            <a:noFill/>
            <a:miter lim="800000"/>
            <a:headEnd/>
            <a:tailEnd/>
          </a:ln>
        </p:spPr>
      </p:pic>
      <p:pic>
        <p:nvPicPr>
          <p:cNvPr id="4" name="Picture 3" descr="A screenshot of a cell phone&#10;&#10;Description automatically generated">
            <a:extLst>
              <a:ext uri="{FF2B5EF4-FFF2-40B4-BE49-F238E27FC236}">
                <a16:creationId xmlns:a16="http://schemas.microsoft.com/office/drawing/2014/main" id="{4CE453BE-FFE6-448C-9D74-10B0B7AFB305}"/>
              </a:ext>
            </a:extLst>
          </p:cNvPr>
          <p:cNvPicPr>
            <a:picLocks noChangeAspect="1"/>
          </p:cNvPicPr>
          <p:nvPr/>
        </p:nvPicPr>
        <p:blipFill rotWithShape="1">
          <a:blip r:embed="rId6">
            <a:extLst>
              <a:ext uri="{28A0092B-C50C-407E-A947-70E740481C1C}">
                <a14:useLocalDpi xmlns:a14="http://schemas.microsoft.com/office/drawing/2010/main" val="0"/>
              </a:ext>
            </a:extLst>
          </a:blip>
          <a:srcRect l="11439" t="6465" r="7219"/>
          <a:stretch/>
        </p:blipFill>
        <p:spPr>
          <a:xfrm>
            <a:off x="381000" y="1905000"/>
            <a:ext cx="4367284" cy="3733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04800" y="3810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Platform Home Page</a:t>
            </a:r>
            <a:endParaRPr b="1" dirty="0">
              <a:solidFill>
                <a:srgbClr val="FF0000"/>
              </a:solidFill>
            </a:endParaRPr>
          </a:p>
        </p:txBody>
      </p:sp>
      <p:sp>
        <p:nvSpPr>
          <p:cNvPr id="144" name="Google Shape;144;p25"/>
          <p:cNvSpPr txBox="1">
            <a:spLocks noGrp="1"/>
          </p:cNvSpPr>
          <p:nvPr>
            <p:ph type="body" idx="1"/>
          </p:nvPr>
        </p:nvSpPr>
        <p:spPr>
          <a:xfrm>
            <a:off x="381000" y="1600200"/>
            <a:ext cx="8520600" cy="2362200"/>
          </a:xfrm>
          <a:prstGeom prst="rect">
            <a:avLst/>
          </a:prstGeom>
        </p:spPr>
        <p:txBody>
          <a:bodyPr spcFirstLastPara="1" vert="horz" wrap="square" lIns="91425" tIns="91425" rIns="91425" bIns="91425" rtlCol="0" anchor="t" anchorCtr="0">
            <a:noAutofit/>
          </a:bodyPr>
          <a:lstStyle/>
          <a:p>
            <a:pPr marL="0" indent="0" algn="just">
              <a:buNone/>
            </a:pPr>
            <a:r>
              <a:rPr lang="en" dirty="0"/>
              <a:t>When the user logs in he/she then is redirected to the </a:t>
            </a:r>
            <a:r>
              <a:rPr lang="en" b="1" dirty="0"/>
              <a:t>home page</a:t>
            </a:r>
            <a:r>
              <a:rPr lang="en" dirty="0"/>
              <a:t> of the platform. As seen in the picture below he/she will be able to </a:t>
            </a:r>
            <a:r>
              <a:rPr lang="en" b="1" dirty="0"/>
              <a:t>navigate</a:t>
            </a:r>
            <a:r>
              <a:rPr lang="en" dirty="0"/>
              <a:t> through all areas of the portal.</a:t>
            </a:r>
            <a:endParaRPr dirty="0"/>
          </a:p>
          <a:p>
            <a:pPr indent="0">
              <a:spcBef>
                <a:spcPts val="1600"/>
              </a:spcBef>
              <a:buNone/>
            </a:pPr>
            <a:endParaRPr dirty="0"/>
          </a:p>
          <a:p>
            <a:pPr marL="0" indent="0">
              <a:spcBef>
                <a:spcPts val="1600"/>
              </a:spcBef>
              <a:buNone/>
            </a:pPr>
            <a:endParaRPr dirty="0"/>
          </a:p>
          <a:p>
            <a:pPr marL="0" indent="0">
              <a:spcBef>
                <a:spcPts val="1600"/>
              </a:spcBef>
              <a:spcAft>
                <a:spcPts val="1600"/>
              </a:spcAft>
              <a:buNone/>
            </a:pPr>
            <a:endParaRPr dirty="0"/>
          </a:p>
        </p:txBody>
      </p:sp>
      <p:pic>
        <p:nvPicPr>
          <p:cNvPr id="6" name="0243CDBB-D4E2-456D-B6B8-4AA4BED55143" descr="cid:7AF4281C-03C1-44E4-B15D-33A1661DE80E@cablenet.com.cy">
            <a:extLst>
              <a:ext uri="{FF2B5EF4-FFF2-40B4-BE49-F238E27FC236}">
                <a16:creationId xmlns:a16="http://schemas.microsoft.com/office/drawing/2014/main" id="{BEAB3336-3638-48B5-9D9C-266AA3AF5247}"/>
              </a:ext>
            </a:extLst>
          </p:cNvPr>
          <p:cNvPicPr>
            <a:picLocks noChangeAspect="1"/>
          </p:cNvPicPr>
          <p:nvPr/>
        </p:nvPicPr>
        <p:blipFill>
          <a:blip r:embed="rId3" r:link="rId4" cstate="print"/>
          <a:srcRect/>
          <a:stretch>
            <a:fillRect/>
          </a:stretch>
        </p:blipFill>
        <p:spPr bwMode="auto">
          <a:xfrm>
            <a:off x="6553199" y="533400"/>
            <a:ext cx="2110153" cy="762000"/>
          </a:xfrm>
          <a:prstGeom prst="rect">
            <a:avLst/>
          </a:prstGeom>
          <a:noFill/>
          <a:ln w="9525">
            <a:noFill/>
            <a:miter lim="800000"/>
            <a:headEnd/>
            <a:tailEnd/>
          </a:ln>
        </p:spPr>
      </p:pic>
      <p:pic>
        <p:nvPicPr>
          <p:cNvPr id="3" name="Picture 2" descr="A screenshot of a social media post&#10;&#10;Description automatically generated">
            <a:extLst>
              <a:ext uri="{FF2B5EF4-FFF2-40B4-BE49-F238E27FC236}">
                <a16:creationId xmlns:a16="http://schemas.microsoft.com/office/drawing/2014/main" id="{0373B877-DEC1-4B5C-834F-7619AEC794B8}"/>
              </a:ext>
            </a:extLst>
          </p:cNvPr>
          <p:cNvPicPr>
            <a:picLocks noChangeAspect="1"/>
          </p:cNvPicPr>
          <p:nvPr/>
        </p:nvPicPr>
        <p:blipFill rotWithShape="1">
          <a:blip r:embed="rId5">
            <a:extLst>
              <a:ext uri="{28A0092B-C50C-407E-A947-70E740481C1C}">
                <a14:useLocalDpi xmlns:a14="http://schemas.microsoft.com/office/drawing/2010/main" val="0"/>
              </a:ext>
            </a:extLst>
          </a:blip>
          <a:srcRect l="9643" r="6994"/>
          <a:stretch/>
        </p:blipFill>
        <p:spPr>
          <a:xfrm>
            <a:off x="1583140" y="3733800"/>
            <a:ext cx="5991367" cy="3124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228600" y="5334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Access Training Material</a:t>
            </a:r>
            <a:endParaRPr b="1" dirty="0">
              <a:solidFill>
                <a:srgbClr val="FF0000"/>
              </a:solidFill>
            </a:endParaRPr>
          </a:p>
        </p:txBody>
      </p:sp>
      <p:sp>
        <p:nvSpPr>
          <p:cNvPr id="152" name="Google Shape;152;p26"/>
          <p:cNvSpPr txBox="1">
            <a:spLocks noGrp="1"/>
          </p:cNvSpPr>
          <p:nvPr>
            <p:ph type="body" idx="1"/>
          </p:nvPr>
        </p:nvSpPr>
        <p:spPr>
          <a:xfrm>
            <a:off x="381000" y="1371600"/>
            <a:ext cx="8520600" cy="2514600"/>
          </a:xfrm>
          <a:prstGeom prst="rect">
            <a:avLst/>
          </a:prstGeom>
        </p:spPr>
        <p:txBody>
          <a:bodyPr spcFirstLastPara="1" vert="horz" wrap="square" lIns="91425" tIns="91425" rIns="91425" bIns="91425" rtlCol="0" anchor="t" anchorCtr="0">
            <a:noAutofit/>
          </a:bodyPr>
          <a:lstStyle/>
          <a:p>
            <a:pPr marL="0" indent="0" algn="just">
              <a:buNone/>
            </a:pPr>
            <a:r>
              <a:rPr lang="en" dirty="0"/>
              <a:t>By clicking on </a:t>
            </a:r>
            <a:r>
              <a:rPr lang="en" b="1" dirty="0"/>
              <a:t>‘Courses’</a:t>
            </a:r>
            <a:r>
              <a:rPr lang="en" dirty="0"/>
              <a:t> (from top menu or main icon) you are then redirected to the list of available courses offered on the platform. To view more details about a course simply click on the course card.</a:t>
            </a:r>
            <a:endParaRPr dirty="0"/>
          </a:p>
          <a:p>
            <a:pPr indent="0">
              <a:spcBef>
                <a:spcPts val="1600"/>
              </a:spcBef>
              <a:buNone/>
            </a:pPr>
            <a:endParaRPr dirty="0"/>
          </a:p>
          <a:p>
            <a:pPr marL="0" indent="0">
              <a:spcBef>
                <a:spcPts val="1600"/>
              </a:spcBef>
              <a:buNone/>
            </a:pPr>
            <a:endParaRPr dirty="0"/>
          </a:p>
          <a:p>
            <a:pPr marL="0" indent="0">
              <a:spcBef>
                <a:spcPts val="1600"/>
              </a:spcBef>
              <a:spcAft>
                <a:spcPts val="1600"/>
              </a:spcAft>
              <a:buNone/>
            </a:pPr>
            <a:endParaRPr dirty="0"/>
          </a:p>
        </p:txBody>
      </p:sp>
      <p:pic>
        <p:nvPicPr>
          <p:cNvPr id="6" name="0243CDBB-D4E2-456D-B6B8-4AA4BED55143" descr="cid:7AF4281C-03C1-44E4-B15D-33A1661DE80E@cablenet.com.cy">
            <a:extLst>
              <a:ext uri="{FF2B5EF4-FFF2-40B4-BE49-F238E27FC236}">
                <a16:creationId xmlns:a16="http://schemas.microsoft.com/office/drawing/2014/main" id="{95C0B6C3-EA0A-4A73-B2F2-A12F552BABFE}"/>
              </a:ext>
            </a:extLst>
          </p:cNvPr>
          <p:cNvPicPr>
            <a:picLocks noChangeAspect="1"/>
          </p:cNvPicPr>
          <p:nvPr/>
        </p:nvPicPr>
        <p:blipFill>
          <a:blip r:embed="rId3" r:link="rId4" cstate="print"/>
          <a:srcRect/>
          <a:stretch>
            <a:fillRect/>
          </a:stretch>
        </p:blipFill>
        <p:spPr bwMode="auto">
          <a:xfrm>
            <a:off x="6553199" y="533400"/>
            <a:ext cx="2133601" cy="770467"/>
          </a:xfrm>
          <a:prstGeom prst="rect">
            <a:avLst/>
          </a:prstGeom>
          <a:noFill/>
          <a:ln w="9525">
            <a:noFill/>
            <a:miter lim="800000"/>
            <a:headEnd/>
            <a:tailEnd/>
          </a:ln>
        </p:spPr>
      </p:pic>
      <p:pic>
        <p:nvPicPr>
          <p:cNvPr id="3" name="Picture 2" descr="A screenshot of a social media post&#10;&#10;Description automatically generated">
            <a:extLst>
              <a:ext uri="{FF2B5EF4-FFF2-40B4-BE49-F238E27FC236}">
                <a16:creationId xmlns:a16="http://schemas.microsoft.com/office/drawing/2014/main" id="{00FA5D40-CF53-4CC8-96E0-9A25F0DC63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3581400"/>
            <a:ext cx="6172200" cy="310942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304800" y="4572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Courses Details</a:t>
            </a:r>
            <a:endParaRPr b="1" dirty="0">
              <a:solidFill>
                <a:srgbClr val="FF0000"/>
              </a:solidFill>
            </a:endParaRPr>
          </a:p>
        </p:txBody>
      </p:sp>
      <p:sp>
        <p:nvSpPr>
          <p:cNvPr id="160" name="Google Shape;160;p27"/>
          <p:cNvSpPr txBox="1">
            <a:spLocks noGrp="1"/>
          </p:cNvSpPr>
          <p:nvPr>
            <p:ph type="body" idx="1"/>
          </p:nvPr>
        </p:nvSpPr>
        <p:spPr>
          <a:xfrm>
            <a:off x="381000" y="1447800"/>
            <a:ext cx="8520600" cy="1752600"/>
          </a:xfrm>
          <a:prstGeom prst="rect">
            <a:avLst/>
          </a:prstGeom>
        </p:spPr>
        <p:txBody>
          <a:bodyPr spcFirstLastPara="1" vert="horz" wrap="square" lIns="91425" tIns="91425" rIns="91425" bIns="91425" rtlCol="0" anchor="t" anchorCtr="0">
            <a:noAutofit/>
          </a:bodyPr>
          <a:lstStyle/>
          <a:p>
            <a:pPr marL="0" indent="0">
              <a:buNone/>
            </a:pPr>
            <a:r>
              <a:rPr lang="en" dirty="0"/>
              <a:t>All necessary Course information are displayed as shown in the figure below.</a:t>
            </a:r>
            <a:endParaRPr dirty="0"/>
          </a:p>
          <a:p>
            <a:pPr marL="0" indent="0">
              <a:spcBef>
                <a:spcPts val="1600"/>
              </a:spcBef>
              <a:buNone/>
            </a:pPr>
            <a:r>
              <a:rPr lang="en" dirty="0"/>
              <a:t>Course Files appear as links under the modules. </a:t>
            </a:r>
          </a:p>
          <a:p>
            <a:pPr marL="0" indent="0">
              <a:spcBef>
                <a:spcPts val="1600"/>
              </a:spcBef>
              <a:buNone/>
            </a:pPr>
            <a:r>
              <a:rPr lang="en" dirty="0"/>
              <a:t> </a:t>
            </a:r>
            <a:endParaRPr dirty="0"/>
          </a:p>
          <a:p>
            <a:pPr indent="0">
              <a:spcBef>
                <a:spcPts val="1600"/>
              </a:spcBef>
              <a:buNone/>
            </a:pPr>
            <a:endParaRPr dirty="0"/>
          </a:p>
          <a:p>
            <a:pPr marL="0" indent="0">
              <a:spcBef>
                <a:spcPts val="1600"/>
              </a:spcBef>
              <a:buNone/>
            </a:pPr>
            <a:endParaRPr dirty="0"/>
          </a:p>
          <a:p>
            <a:pPr marL="0" indent="0">
              <a:spcBef>
                <a:spcPts val="1600"/>
              </a:spcBef>
              <a:spcAft>
                <a:spcPts val="1600"/>
              </a:spcAft>
              <a:buNone/>
            </a:pPr>
            <a:endParaRPr dirty="0"/>
          </a:p>
        </p:txBody>
      </p:sp>
      <p:sp>
        <p:nvSpPr>
          <p:cNvPr id="163" name="Google Shape;163;p27"/>
          <p:cNvSpPr/>
          <p:nvPr/>
        </p:nvSpPr>
        <p:spPr>
          <a:xfrm>
            <a:off x="5638800" y="3581400"/>
            <a:ext cx="3342600" cy="2172900"/>
          </a:xfrm>
          <a:prstGeom prst="rect">
            <a:avLst/>
          </a:prstGeom>
          <a:solidFill>
            <a:srgbClr val="E7E6E6"/>
          </a:solidFill>
          <a:ln w="9525" cap="flat" cmpd="sng">
            <a:solidFill>
              <a:srgbClr val="44546A"/>
            </a:solidFill>
            <a:prstDash val="solid"/>
            <a:round/>
            <a:headEnd type="none" w="sm" len="sm"/>
            <a:tailEnd type="none" w="sm" len="sm"/>
          </a:ln>
          <a:effectLst>
            <a:outerShdw blurRad="171450" dist="57150" dir="3240000" algn="bl" rotWithShape="0">
              <a:srgbClr val="000000">
                <a:alpha val="50000"/>
              </a:srgbClr>
            </a:outerShdw>
          </a:effectLst>
        </p:spPr>
        <p:txBody>
          <a:bodyPr spcFirstLastPara="1" wrap="square" lIns="91425" tIns="91425" rIns="91425" bIns="91425" anchor="t" anchorCtr="0">
            <a:noAutofit/>
          </a:bodyPr>
          <a:lstStyle/>
          <a:p>
            <a:pPr algn="ctr"/>
            <a:r>
              <a:rPr lang="en" b="1"/>
              <a:t>COURSE</a:t>
            </a:r>
            <a:endParaRPr b="1"/>
          </a:p>
        </p:txBody>
      </p:sp>
      <p:sp>
        <p:nvSpPr>
          <p:cNvPr id="164" name="Google Shape;164;p27"/>
          <p:cNvSpPr/>
          <p:nvPr/>
        </p:nvSpPr>
        <p:spPr>
          <a:xfrm>
            <a:off x="5867400" y="3962400"/>
            <a:ext cx="3012300" cy="1506300"/>
          </a:xfrm>
          <a:prstGeom prst="rect">
            <a:avLst/>
          </a:prstGeom>
          <a:solidFill>
            <a:srgbClr val="9CC2E5"/>
          </a:solidFill>
          <a:ln w="9525" cap="flat" cmpd="sng">
            <a:solidFill>
              <a:srgbClr val="44546A"/>
            </a:solidFill>
            <a:prstDash val="solid"/>
            <a:round/>
            <a:headEnd type="none" w="sm" len="sm"/>
            <a:tailEnd type="none" w="sm" len="sm"/>
          </a:ln>
          <a:effectLst>
            <a:outerShdw blurRad="171450" dist="57150" dir="3240000" algn="bl" rotWithShape="0">
              <a:srgbClr val="000000">
                <a:alpha val="50000"/>
              </a:srgbClr>
            </a:outerShdw>
          </a:effectLst>
        </p:spPr>
        <p:txBody>
          <a:bodyPr spcFirstLastPara="1" wrap="square" lIns="91425" tIns="91425" rIns="91425" bIns="91425" anchor="t" anchorCtr="0">
            <a:noAutofit/>
          </a:bodyPr>
          <a:lstStyle/>
          <a:p>
            <a:pPr algn="ctr"/>
            <a:r>
              <a:rPr lang="en" b="1"/>
              <a:t>COURSE MODULES</a:t>
            </a:r>
            <a:endParaRPr b="1"/>
          </a:p>
        </p:txBody>
      </p:sp>
      <p:sp>
        <p:nvSpPr>
          <p:cNvPr id="165" name="Google Shape;165;p27"/>
          <p:cNvSpPr/>
          <p:nvPr/>
        </p:nvSpPr>
        <p:spPr>
          <a:xfrm>
            <a:off x="6324600" y="4419600"/>
            <a:ext cx="2223000" cy="713100"/>
          </a:xfrm>
          <a:prstGeom prst="rect">
            <a:avLst/>
          </a:prstGeom>
          <a:solidFill>
            <a:srgbClr val="FF9900"/>
          </a:solidFill>
          <a:ln w="9525" cap="flat" cmpd="sng">
            <a:solidFill>
              <a:srgbClr val="44546A"/>
            </a:solidFill>
            <a:prstDash val="solid"/>
            <a:round/>
            <a:headEnd type="none" w="sm" len="sm"/>
            <a:tailEnd type="none" w="sm" len="sm"/>
          </a:ln>
          <a:effectLst>
            <a:outerShdw blurRad="171450" dist="57150" dir="3240000" algn="bl" rotWithShape="0">
              <a:srgbClr val="000000">
                <a:alpha val="50000"/>
              </a:srgbClr>
            </a:outerShdw>
          </a:effectLst>
        </p:spPr>
        <p:txBody>
          <a:bodyPr spcFirstLastPara="1" wrap="square" lIns="91425" tIns="91425" rIns="91425" bIns="91425" anchor="t" anchorCtr="0">
            <a:noAutofit/>
          </a:bodyPr>
          <a:lstStyle/>
          <a:p>
            <a:pPr algn="ctr"/>
            <a:r>
              <a:rPr lang="en" b="1" dirty="0"/>
              <a:t>COURSE FILES</a:t>
            </a:r>
            <a:endParaRPr b="1" dirty="0"/>
          </a:p>
        </p:txBody>
      </p:sp>
      <p:pic>
        <p:nvPicPr>
          <p:cNvPr id="9" name="0243CDBB-D4E2-456D-B6B8-4AA4BED55143" descr="cid:7AF4281C-03C1-44E4-B15D-33A1661DE80E@cablenet.com.cy">
            <a:extLst>
              <a:ext uri="{FF2B5EF4-FFF2-40B4-BE49-F238E27FC236}">
                <a16:creationId xmlns:a16="http://schemas.microsoft.com/office/drawing/2014/main" id="{587E4069-28C8-4753-B7BA-72B31A0796D4}"/>
              </a:ext>
            </a:extLst>
          </p:cNvPr>
          <p:cNvPicPr>
            <a:picLocks noChangeAspect="1"/>
          </p:cNvPicPr>
          <p:nvPr/>
        </p:nvPicPr>
        <p:blipFill>
          <a:blip r:embed="rId3" r:link="rId4" cstate="print"/>
          <a:srcRect/>
          <a:stretch>
            <a:fillRect/>
          </a:stretch>
        </p:blipFill>
        <p:spPr bwMode="auto">
          <a:xfrm>
            <a:off x="6553199" y="533400"/>
            <a:ext cx="2110153" cy="762000"/>
          </a:xfrm>
          <a:prstGeom prst="rect">
            <a:avLst/>
          </a:prstGeom>
          <a:noFill/>
          <a:ln w="9525">
            <a:noFill/>
            <a:miter lim="800000"/>
            <a:headEnd/>
            <a:tailEnd/>
          </a:ln>
        </p:spPr>
      </p:pic>
      <p:pic>
        <p:nvPicPr>
          <p:cNvPr id="3" name="Picture 2" descr="A screenshot of a social media post&#10;&#10;Description automatically generated">
            <a:extLst>
              <a:ext uri="{FF2B5EF4-FFF2-40B4-BE49-F238E27FC236}">
                <a16:creationId xmlns:a16="http://schemas.microsoft.com/office/drawing/2014/main" id="{9957F00A-A665-4CE2-9CDD-FF949C47B6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3581400"/>
            <a:ext cx="5342454" cy="2667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p:cNvSpPr txBox="1">
            <a:spLocks noGrp="1"/>
          </p:cNvSpPr>
          <p:nvPr>
            <p:ph type="title"/>
          </p:nvPr>
        </p:nvSpPr>
        <p:spPr>
          <a:xfrm>
            <a:off x="228600" y="2286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Tests</a:t>
            </a:r>
            <a:endParaRPr b="1" dirty="0">
              <a:solidFill>
                <a:srgbClr val="FF0000"/>
              </a:solidFill>
            </a:endParaRPr>
          </a:p>
        </p:txBody>
      </p:sp>
      <p:sp>
        <p:nvSpPr>
          <p:cNvPr id="171" name="Google Shape;171;p28"/>
          <p:cNvSpPr txBox="1">
            <a:spLocks noGrp="1"/>
          </p:cNvSpPr>
          <p:nvPr>
            <p:ph type="body" idx="1"/>
          </p:nvPr>
        </p:nvSpPr>
        <p:spPr>
          <a:xfrm>
            <a:off x="304800" y="990600"/>
            <a:ext cx="8520600" cy="2590800"/>
          </a:xfrm>
          <a:prstGeom prst="rect">
            <a:avLst/>
          </a:prstGeom>
        </p:spPr>
        <p:txBody>
          <a:bodyPr spcFirstLastPara="1" vert="horz" wrap="square" lIns="91425" tIns="91425" rIns="91425" bIns="91425" rtlCol="0" anchor="t" anchorCtr="0">
            <a:noAutofit/>
          </a:bodyPr>
          <a:lstStyle/>
          <a:p>
            <a:pPr marL="0" indent="0">
              <a:spcAft>
                <a:spcPts val="1600"/>
              </a:spcAft>
              <a:buNone/>
            </a:pPr>
            <a:r>
              <a:rPr lang="en" dirty="0"/>
              <a:t>Navigating to the </a:t>
            </a:r>
            <a:r>
              <a:rPr lang="en" b="1" dirty="0"/>
              <a:t>tests</a:t>
            </a:r>
            <a:r>
              <a:rPr lang="en" dirty="0"/>
              <a:t> area you will see the list of available tests. For each test the user can see how many questions there are in each test, the time needed to submit a test, number of repetitions, submission date and score.</a:t>
            </a:r>
            <a:endParaRPr dirty="0"/>
          </a:p>
        </p:txBody>
      </p:sp>
      <p:pic>
        <p:nvPicPr>
          <p:cNvPr id="173" name="Google Shape;173;p28"/>
          <p:cNvPicPr preferRelativeResize="0"/>
          <p:nvPr/>
        </p:nvPicPr>
        <p:blipFill>
          <a:blip r:embed="rId3">
            <a:alphaModFix/>
          </a:blip>
          <a:stretch>
            <a:fillRect/>
          </a:stretch>
        </p:blipFill>
        <p:spPr>
          <a:xfrm>
            <a:off x="2057400" y="3886200"/>
            <a:ext cx="5234226" cy="2611025"/>
          </a:xfrm>
          <a:prstGeom prst="rect">
            <a:avLst/>
          </a:prstGeom>
          <a:noFill/>
          <a:ln>
            <a:noFill/>
          </a:ln>
          <a:effectLst>
            <a:outerShdw blurRad="200025" dist="171450" dir="2160000" algn="bl" rotWithShape="0">
              <a:srgbClr val="000000">
                <a:alpha val="50000"/>
              </a:srgbClr>
            </a:outerShdw>
          </a:effectLst>
        </p:spPr>
      </p:pic>
      <p:pic>
        <p:nvPicPr>
          <p:cNvPr id="6" name="0243CDBB-D4E2-456D-B6B8-4AA4BED55143" descr="cid:7AF4281C-03C1-44E4-B15D-33A1661DE80E@cablenet.com.cy">
            <a:extLst>
              <a:ext uri="{FF2B5EF4-FFF2-40B4-BE49-F238E27FC236}">
                <a16:creationId xmlns:a16="http://schemas.microsoft.com/office/drawing/2014/main" id="{70B328CA-93D1-48F5-987C-D93C27131F47}"/>
              </a:ext>
            </a:extLst>
          </p:cNvPr>
          <p:cNvPicPr>
            <a:picLocks noChangeAspect="1"/>
          </p:cNvPicPr>
          <p:nvPr/>
        </p:nvPicPr>
        <p:blipFill>
          <a:blip r:embed="rId4" r:link="rId5" cstate="print"/>
          <a:srcRect/>
          <a:stretch>
            <a:fillRect/>
          </a:stretch>
        </p:blipFill>
        <p:spPr bwMode="auto">
          <a:xfrm>
            <a:off x="6629400" y="152400"/>
            <a:ext cx="2110153" cy="762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381000" y="4572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How to take a test</a:t>
            </a:r>
            <a:endParaRPr b="1" dirty="0">
              <a:solidFill>
                <a:srgbClr val="FF0000"/>
              </a:solidFill>
            </a:endParaRPr>
          </a:p>
        </p:txBody>
      </p:sp>
      <p:sp>
        <p:nvSpPr>
          <p:cNvPr id="179" name="Google Shape;179;p29"/>
          <p:cNvSpPr txBox="1">
            <a:spLocks noGrp="1"/>
          </p:cNvSpPr>
          <p:nvPr>
            <p:ph type="body" idx="1"/>
          </p:nvPr>
        </p:nvSpPr>
        <p:spPr>
          <a:xfrm>
            <a:off x="381000" y="1371600"/>
            <a:ext cx="8520600" cy="1075200"/>
          </a:xfrm>
          <a:prstGeom prst="rect">
            <a:avLst/>
          </a:prstGeom>
        </p:spPr>
        <p:txBody>
          <a:bodyPr spcFirstLastPara="1" vert="horz" wrap="square" lIns="91425" tIns="91425" rIns="91425" bIns="91425" rtlCol="0" anchor="t" anchorCtr="0">
            <a:noAutofit/>
          </a:bodyPr>
          <a:lstStyle/>
          <a:p>
            <a:pPr marL="0" indent="0" algn="just">
              <a:spcAft>
                <a:spcPts val="1600"/>
              </a:spcAft>
              <a:buNone/>
            </a:pPr>
            <a:r>
              <a:rPr lang="en" dirty="0"/>
              <a:t>Click on a test card and a message box appears with the description of the test. If the user wants to take the test he simply clicks on </a:t>
            </a:r>
            <a:r>
              <a:rPr lang="en" b="1" dirty="0"/>
              <a:t>Take Test</a:t>
            </a:r>
            <a:r>
              <a:rPr lang="en" dirty="0"/>
              <a:t> button</a:t>
            </a:r>
            <a:endParaRPr dirty="0"/>
          </a:p>
        </p:txBody>
      </p:sp>
      <p:pic>
        <p:nvPicPr>
          <p:cNvPr id="6" name="0243CDBB-D4E2-456D-B6B8-4AA4BED55143" descr="cid:7AF4281C-03C1-44E4-B15D-33A1661DE80E@cablenet.com.cy">
            <a:extLst>
              <a:ext uri="{FF2B5EF4-FFF2-40B4-BE49-F238E27FC236}">
                <a16:creationId xmlns:a16="http://schemas.microsoft.com/office/drawing/2014/main" id="{6762EE7C-D9DE-4D4F-8F97-F82D0BDB1F4F}"/>
              </a:ext>
            </a:extLst>
          </p:cNvPr>
          <p:cNvPicPr>
            <a:picLocks noChangeAspect="1"/>
          </p:cNvPicPr>
          <p:nvPr/>
        </p:nvPicPr>
        <p:blipFill>
          <a:blip r:embed="rId3" r:link="rId4" cstate="print"/>
          <a:srcRect/>
          <a:stretch>
            <a:fillRect/>
          </a:stretch>
        </p:blipFill>
        <p:spPr bwMode="auto">
          <a:xfrm>
            <a:off x="6553200" y="457200"/>
            <a:ext cx="2110153" cy="762000"/>
          </a:xfrm>
          <a:prstGeom prst="rect">
            <a:avLst/>
          </a:prstGeom>
          <a:noFill/>
          <a:ln w="9525">
            <a:noFill/>
            <a:miter lim="800000"/>
            <a:headEnd/>
            <a:tailEnd/>
          </a:ln>
        </p:spPr>
      </p:pic>
      <p:pic>
        <p:nvPicPr>
          <p:cNvPr id="3" name="Picture 2" descr="A screenshot of a cell phone&#10;&#10;Description automatically generated">
            <a:extLst>
              <a:ext uri="{FF2B5EF4-FFF2-40B4-BE49-F238E27FC236}">
                <a16:creationId xmlns:a16="http://schemas.microsoft.com/office/drawing/2014/main" id="{0FBF4A3A-55F4-4CE9-B8D7-EBAFE71443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3376319"/>
            <a:ext cx="6324600" cy="310068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381000" y="5334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How to take a test</a:t>
            </a:r>
            <a:endParaRPr b="1" dirty="0">
              <a:solidFill>
                <a:srgbClr val="FF0000"/>
              </a:solidFill>
            </a:endParaRPr>
          </a:p>
        </p:txBody>
      </p:sp>
      <p:sp>
        <p:nvSpPr>
          <p:cNvPr id="187" name="Google Shape;187;p30"/>
          <p:cNvSpPr txBox="1">
            <a:spLocks noGrp="1"/>
          </p:cNvSpPr>
          <p:nvPr>
            <p:ph type="body" idx="1"/>
          </p:nvPr>
        </p:nvSpPr>
        <p:spPr>
          <a:xfrm>
            <a:off x="381000" y="1524000"/>
            <a:ext cx="8520600" cy="1075200"/>
          </a:xfrm>
          <a:prstGeom prst="rect">
            <a:avLst/>
          </a:prstGeom>
        </p:spPr>
        <p:txBody>
          <a:bodyPr spcFirstLastPara="1" vert="horz" wrap="square" lIns="91425" tIns="91425" rIns="91425" bIns="91425" rtlCol="0" anchor="t" anchorCtr="0">
            <a:noAutofit/>
          </a:bodyPr>
          <a:lstStyle/>
          <a:p>
            <a:pPr marL="0" indent="0">
              <a:spcAft>
                <a:spcPts val="1600"/>
              </a:spcAft>
              <a:buNone/>
            </a:pPr>
            <a:r>
              <a:rPr lang="en" dirty="0"/>
              <a:t>Each test has a </a:t>
            </a:r>
            <a:r>
              <a:rPr lang="en" b="1" dirty="0"/>
              <a:t>timer</a:t>
            </a:r>
            <a:r>
              <a:rPr lang="en" dirty="0"/>
              <a:t> that appears on top right corner. The user must submit a test before the time is up.</a:t>
            </a:r>
            <a:endParaRPr dirty="0"/>
          </a:p>
        </p:txBody>
      </p:sp>
      <p:pic>
        <p:nvPicPr>
          <p:cNvPr id="6" name="0243CDBB-D4E2-456D-B6B8-4AA4BED55143" descr="cid:7AF4281C-03C1-44E4-B15D-33A1661DE80E@cablenet.com.cy">
            <a:extLst>
              <a:ext uri="{FF2B5EF4-FFF2-40B4-BE49-F238E27FC236}">
                <a16:creationId xmlns:a16="http://schemas.microsoft.com/office/drawing/2014/main" id="{2F7DD7AE-3510-4A17-9C89-BC6CA60A5B30}"/>
              </a:ext>
            </a:extLst>
          </p:cNvPr>
          <p:cNvPicPr>
            <a:picLocks noChangeAspect="1"/>
          </p:cNvPicPr>
          <p:nvPr/>
        </p:nvPicPr>
        <p:blipFill>
          <a:blip r:embed="rId3" r:link="rId4" cstate="print"/>
          <a:srcRect/>
          <a:stretch>
            <a:fillRect/>
          </a:stretch>
        </p:blipFill>
        <p:spPr bwMode="auto">
          <a:xfrm>
            <a:off x="6553199" y="533400"/>
            <a:ext cx="2110153" cy="762000"/>
          </a:xfrm>
          <a:prstGeom prst="rect">
            <a:avLst/>
          </a:prstGeom>
          <a:noFill/>
          <a:ln w="9525">
            <a:noFill/>
            <a:miter lim="800000"/>
            <a:headEnd/>
            <a:tailEnd/>
          </a:ln>
        </p:spPr>
      </p:pic>
      <p:pic>
        <p:nvPicPr>
          <p:cNvPr id="3" name="Picture 2" descr="A screenshot of a social media post&#10;&#10;Description automatically generated">
            <a:extLst>
              <a:ext uri="{FF2B5EF4-FFF2-40B4-BE49-F238E27FC236}">
                <a16:creationId xmlns:a16="http://schemas.microsoft.com/office/drawing/2014/main" id="{2CD613B5-C2E8-4151-A158-FF6F98B480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3200400"/>
            <a:ext cx="7239000" cy="351544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381000" y="3048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How tests work</a:t>
            </a:r>
            <a:endParaRPr b="1" dirty="0">
              <a:solidFill>
                <a:srgbClr val="FF0000"/>
              </a:solidFill>
            </a:endParaRPr>
          </a:p>
        </p:txBody>
      </p:sp>
      <p:sp>
        <p:nvSpPr>
          <p:cNvPr id="195" name="Google Shape;195;p31"/>
          <p:cNvSpPr txBox="1">
            <a:spLocks noGrp="1"/>
          </p:cNvSpPr>
          <p:nvPr>
            <p:ph type="body" idx="1"/>
          </p:nvPr>
        </p:nvSpPr>
        <p:spPr>
          <a:xfrm>
            <a:off x="457200" y="1219200"/>
            <a:ext cx="8520600" cy="1075200"/>
          </a:xfrm>
          <a:prstGeom prst="rect">
            <a:avLst/>
          </a:prstGeom>
        </p:spPr>
        <p:txBody>
          <a:bodyPr spcFirstLastPara="1" vert="horz" wrap="square" lIns="91425" tIns="91425" rIns="91425" bIns="91425" rtlCol="0" anchor="t" anchorCtr="0">
            <a:noAutofit/>
          </a:bodyPr>
          <a:lstStyle/>
          <a:p>
            <a:pPr marL="0" indent="0">
              <a:buClr>
                <a:srgbClr val="000000"/>
              </a:buClr>
              <a:buSzPts val="1100"/>
              <a:buNone/>
            </a:pPr>
            <a:r>
              <a:rPr lang="en" sz="2800" dirty="0"/>
              <a:t>In general the following rules apply for the tests:</a:t>
            </a:r>
            <a:endParaRPr sz="2800" dirty="0"/>
          </a:p>
          <a:p>
            <a:pPr>
              <a:spcBef>
                <a:spcPts val="1600"/>
              </a:spcBef>
            </a:pPr>
            <a:r>
              <a:rPr lang="en" sz="2800" dirty="0"/>
              <a:t>A test is submitted only if the user clicks on the submit button</a:t>
            </a:r>
            <a:endParaRPr sz="2800" dirty="0"/>
          </a:p>
          <a:p>
            <a:r>
              <a:rPr lang="en" sz="2800" dirty="0"/>
              <a:t>If the timer ends then the test is submitted as is at the time the timer ended.</a:t>
            </a:r>
            <a:endParaRPr sz="2800" dirty="0"/>
          </a:p>
          <a:p>
            <a:r>
              <a:rPr lang="en" sz="2800" dirty="0"/>
              <a:t>If the user clicks exit, no matter what, it does not count as submission</a:t>
            </a:r>
            <a:endParaRPr sz="2800" dirty="0"/>
          </a:p>
          <a:p>
            <a:r>
              <a:rPr lang="en" sz="2800" dirty="0"/>
              <a:t>Questions and possible answers of each question appear in random order.</a:t>
            </a:r>
            <a:endParaRPr sz="2800" dirty="0"/>
          </a:p>
          <a:p>
            <a:r>
              <a:rPr lang="en" sz="2800" dirty="0"/>
              <a:t>For a test to be considered successful the user must accumulate at least 50% as a score</a:t>
            </a:r>
            <a:endParaRPr sz="2800" dirty="0"/>
          </a:p>
          <a:p>
            <a:r>
              <a:rPr lang="en" sz="2800" dirty="0"/>
              <a:t>Scores are out of 100</a:t>
            </a:r>
            <a:endParaRPr sz="2800" dirty="0"/>
          </a:p>
          <a:p>
            <a:pPr marL="0" indent="0">
              <a:spcBef>
                <a:spcPts val="1600"/>
              </a:spcBef>
              <a:buClr>
                <a:srgbClr val="000000"/>
              </a:buClr>
              <a:buSzPts val="1100"/>
              <a:buNone/>
            </a:pPr>
            <a:endParaRPr dirty="0"/>
          </a:p>
          <a:p>
            <a:pPr marL="0" indent="0">
              <a:spcBef>
                <a:spcPts val="1600"/>
              </a:spcBef>
              <a:buClr>
                <a:srgbClr val="000000"/>
              </a:buClr>
              <a:buSzPts val="1100"/>
              <a:buNone/>
            </a:pPr>
            <a:endParaRPr dirty="0"/>
          </a:p>
          <a:p>
            <a:pPr marL="0" indent="0">
              <a:spcBef>
                <a:spcPts val="1600"/>
              </a:spcBef>
              <a:spcAft>
                <a:spcPts val="1600"/>
              </a:spcAft>
              <a:buNone/>
            </a:pPr>
            <a:endParaRPr dirty="0"/>
          </a:p>
        </p:txBody>
      </p:sp>
      <p:pic>
        <p:nvPicPr>
          <p:cNvPr id="5" name="0243CDBB-D4E2-456D-B6B8-4AA4BED55143" descr="cid:7AF4281C-03C1-44E4-B15D-33A1661DE80E@cablenet.com.cy">
            <a:extLst>
              <a:ext uri="{FF2B5EF4-FFF2-40B4-BE49-F238E27FC236}">
                <a16:creationId xmlns:a16="http://schemas.microsoft.com/office/drawing/2014/main" id="{7BA45070-E674-4F50-9146-05B71F74EC37}"/>
              </a:ext>
            </a:extLst>
          </p:cNvPr>
          <p:cNvPicPr>
            <a:picLocks noChangeAspect="1"/>
          </p:cNvPicPr>
          <p:nvPr/>
        </p:nvPicPr>
        <p:blipFill>
          <a:blip r:embed="rId3" r:link="rId4" cstate="print"/>
          <a:srcRect/>
          <a:stretch>
            <a:fillRect/>
          </a:stretch>
        </p:blipFill>
        <p:spPr bwMode="auto">
          <a:xfrm>
            <a:off x="6629400" y="228600"/>
            <a:ext cx="2110153" cy="762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81000" y="8382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Presentation Outline</a:t>
            </a:r>
            <a:endParaRPr b="1" dirty="0">
              <a:solidFill>
                <a:srgbClr val="FF0000"/>
              </a:solidFill>
            </a:endParaRPr>
          </a:p>
        </p:txBody>
      </p:sp>
      <p:sp>
        <p:nvSpPr>
          <p:cNvPr id="64" name="Google Shape;64;p14"/>
          <p:cNvSpPr txBox="1">
            <a:spLocks noGrp="1"/>
          </p:cNvSpPr>
          <p:nvPr>
            <p:ph type="body" idx="1"/>
          </p:nvPr>
        </p:nvSpPr>
        <p:spPr>
          <a:xfrm>
            <a:off x="304800" y="1828800"/>
            <a:ext cx="8520600" cy="3416400"/>
          </a:xfrm>
          <a:prstGeom prst="rect">
            <a:avLst/>
          </a:prstGeom>
        </p:spPr>
        <p:txBody>
          <a:bodyPr spcFirstLastPara="1" vert="horz" wrap="square" lIns="91425" tIns="91425" rIns="91425" bIns="91425" rtlCol="0" anchor="t" anchorCtr="0">
            <a:noAutofit/>
          </a:bodyPr>
          <a:lstStyle/>
          <a:p>
            <a:r>
              <a:rPr lang="en"/>
              <a:t>Introduction - Summary of Functional Requirements</a:t>
            </a:r>
            <a:endParaRPr/>
          </a:p>
          <a:p>
            <a:r>
              <a:rPr lang="en"/>
              <a:t>Users View</a:t>
            </a:r>
            <a:endParaRPr/>
          </a:p>
          <a:p>
            <a:pPr lvl="1" indent="-342900">
              <a:spcBef>
                <a:spcPts val="0"/>
              </a:spcBef>
              <a:buSzPts val="1800"/>
            </a:pPr>
            <a:r>
              <a:rPr lang="en" sz="1800"/>
              <a:t>Registration &amp; Login</a:t>
            </a:r>
            <a:endParaRPr sz="1800"/>
          </a:p>
          <a:p>
            <a:pPr lvl="1" indent="-342900">
              <a:spcBef>
                <a:spcPts val="0"/>
              </a:spcBef>
              <a:buSzPts val="1800"/>
            </a:pPr>
            <a:r>
              <a:rPr lang="en" sz="1800"/>
              <a:t>Accessing Training Material</a:t>
            </a:r>
            <a:endParaRPr sz="1800"/>
          </a:p>
          <a:p>
            <a:pPr lvl="1" indent="-342900">
              <a:spcBef>
                <a:spcPts val="0"/>
              </a:spcBef>
              <a:buSzPts val="1800"/>
            </a:pPr>
            <a:r>
              <a:rPr lang="en" sz="1800"/>
              <a:t>Tests</a:t>
            </a:r>
            <a:endParaRPr sz="1800"/>
          </a:p>
          <a:p>
            <a:pPr lvl="1" indent="-342900">
              <a:spcBef>
                <a:spcPts val="0"/>
              </a:spcBef>
              <a:buSzPts val="1800"/>
            </a:pPr>
            <a:r>
              <a:rPr lang="en" sz="1800"/>
              <a:t>Forums</a:t>
            </a:r>
            <a:endParaRPr sz="1800"/>
          </a:p>
          <a:p>
            <a:r>
              <a:rPr lang="en"/>
              <a:t>Administrator View</a:t>
            </a:r>
            <a:endParaRPr/>
          </a:p>
          <a:p>
            <a:pPr lvl="1" indent="-342900">
              <a:spcBef>
                <a:spcPts val="0"/>
              </a:spcBef>
              <a:buSzPts val="1800"/>
            </a:pPr>
            <a:r>
              <a:rPr lang="en" sz="1800"/>
              <a:t>Adding/Editing Material</a:t>
            </a:r>
            <a:endParaRPr sz="1800"/>
          </a:p>
          <a:p>
            <a:pPr marL="914400" indent="0">
              <a:spcBef>
                <a:spcPts val="1600"/>
              </a:spcBef>
              <a:spcAft>
                <a:spcPts val="1600"/>
              </a:spcAft>
              <a:buNone/>
            </a:pPr>
            <a:endParaRPr sz="1800"/>
          </a:p>
        </p:txBody>
      </p:sp>
      <p:pic>
        <p:nvPicPr>
          <p:cNvPr id="5" name="0243CDBB-D4E2-456D-B6B8-4AA4BED55143" descr="cid:7AF4281C-03C1-44E4-B15D-33A1661DE80E@cablenet.com.cy">
            <a:extLst>
              <a:ext uri="{FF2B5EF4-FFF2-40B4-BE49-F238E27FC236}">
                <a16:creationId xmlns:a16="http://schemas.microsoft.com/office/drawing/2014/main" id="{D8CFC610-4AC6-4D77-BCF1-FE7C2DFE8599}"/>
              </a:ext>
            </a:extLst>
          </p:cNvPr>
          <p:cNvPicPr>
            <a:picLocks noChangeAspect="1"/>
          </p:cNvPicPr>
          <p:nvPr/>
        </p:nvPicPr>
        <p:blipFill>
          <a:blip r:embed="rId3" r:link="rId4" cstate="print"/>
          <a:srcRect/>
          <a:stretch>
            <a:fillRect/>
          </a:stretch>
        </p:blipFill>
        <p:spPr bwMode="auto">
          <a:xfrm>
            <a:off x="6096000" y="457200"/>
            <a:ext cx="2743200" cy="9906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304800" y="3048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Submitted Tests</a:t>
            </a:r>
            <a:endParaRPr b="1" dirty="0">
              <a:solidFill>
                <a:srgbClr val="FF0000"/>
              </a:solidFill>
            </a:endParaRPr>
          </a:p>
        </p:txBody>
      </p:sp>
      <p:sp>
        <p:nvSpPr>
          <p:cNvPr id="202" name="Google Shape;202;p32"/>
          <p:cNvSpPr txBox="1">
            <a:spLocks noGrp="1"/>
          </p:cNvSpPr>
          <p:nvPr>
            <p:ph type="body" idx="1"/>
          </p:nvPr>
        </p:nvSpPr>
        <p:spPr>
          <a:xfrm>
            <a:off x="304800" y="1371600"/>
            <a:ext cx="8520600" cy="1075200"/>
          </a:xfrm>
          <a:prstGeom prst="rect">
            <a:avLst/>
          </a:prstGeom>
        </p:spPr>
        <p:txBody>
          <a:bodyPr spcFirstLastPara="1" vert="horz" wrap="square" lIns="91425" tIns="91425" rIns="91425" bIns="91425" rtlCol="0" anchor="t" anchorCtr="0">
            <a:noAutofit/>
          </a:bodyPr>
          <a:lstStyle/>
          <a:p>
            <a:pPr marL="0" indent="0">
              <a:buClr>
                <a:srgbClr val="000000"/>
              </a:buClr>
              <a:buSzPts val="1100"/>
              <a:buNone/>
            </a:pPr>
            <a:r>
              <a:rPr lang="en" dirty="0"/>
              <a:t>If a test is success then the user cannot take again the test.</a:t>
            </a:r>
            <a:endParaRPr dirty="0"/>
          </a:p>
          <a:p>
            <a:pPr marL="0" indent="0">
              <a:spcBef>
                <a:spcPts val="1600"/>
              </a:spcBef>
              <a:buClr>
                <a:srgbClr val="000000"/>
              </a:buClr>
              <a:buSzPts val="1100"/>
              <a:buNone/>
            </a:pPr>
            <a:r>
              <a:rPr lang="en" b="1" dirty="0"/>
              <a:t>If the user has failed 2 times in a test he cannot take again the test</a:t>
            </a:r>
            <a:endParaRPr b="1" dirty="0"/>
          </a:p>
          <a:p>
            <a:pPr marL="0" indent="0">
              <a:spcBef>
                <a:spcPts val="1600"/>
              </a:spcBef>
              <a:buClr>
                <a:srgbClr val="000000"/>
              </a:buClr>
              <a:buSzPts val="1100"/>
              <a:buNone/>
            </a:pPr>
            <a:endParaRPr dirty="0"/>
          </a:p>
          <a:p>
            <a:pPr marL="0" indent="0">
              <a:spcBef>
                <a:spcPts val="1600"/>
              </a:spcBef>
              <a:spcAft>
                <a:spcPts val="1600"/>
              </a:spcAft>
              <a:buNone/>
            </a:pPr>
            <a:endParaRPr dirty="0"/>
          </a:p>
        </p:txBody>
      </p:sp>
      <p:pic>
        <p:nvPicPr>
          <p:cNvPr id="204" name="Google Shape;204;p32"/>
          <p:cNvPicPr preferRelativeResize="0"/>
          <p:nvPr/>
        </p:nvPicPr>
        <p:blipFill rotWithShape="1">
          <a:blip r:embed="rId3">
            <a:alphaModFix/>
          </a:blip>
          <a:srcRect t="10096"/>
          <a:stretch/>
        </p:blipFill>
        <p:spPr>
          <a:xfrm>
            <a:off x="1676400" y="3886200"/>
            <a:ext cx="6061201" cy="2758550"/>
          </a:xfrm>
          <a:prstGeom prst="rect">
            <a:avLst/>
          </a:prstGeom>
          <a:noFill/>
          <a:ln>
            <a:noFill/>
          </a:ln>
          <a:effectLst>
            <a:outerShdw blurRad="200025" dist="104775" dir="960000" algn="bl" rotWithShape="0">
              <a:srgbClr val="000000">
                <a:alpha val="50000"/>
              </a:srgbClr>
            </a:outerShdw>
          </a:effectLst>
        </p:spPr>
      </p:pic>
      <p:pic>
        <p:nvPicPr>
          <p:cNvPr id="6" name="0243CDBB-D4E2-456D-B6B8-4AA4BED55143" descr="cid:7AF4281C-03C1-44E4-B15D-33A1661DE80E@cablenet.com.cy">
            <a:extLst>
              <a:ext uri="{FF2B5EF4-FFF2-40B4-BE49-F238E27FC236}">
                <a16:creationId xmlns:a16="http://schemas.microsoft.com/office/drawing/2014/main" id="{7F14C6D6-B2A3-4BC7-9771-6694E66077E4}"/>
              </a:ext>
            </a:extLst>
          </p:cNvPr>
          <p:cNvPicPr>
            <a:picLocks noChangeAspect="1"/>
          </p:cNvPicPr>
          <p:nvPr/>
        </p:nvPicPr>
        <p:blipFill>
          <a:blip r:embed="rId4" r:link="rId5" cstate="print"/>
          <a:srcRect/>
          <a:stretch>
            <a:fillRect/>
          </a:stretch>
        </p:blipFill>
        <p:spPr bwMode="auto">
          <a:xfrm>
            <a:off x="6629400" y="381000"/>
            <a:ext cx="2110153" cy="762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304800" y="6096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Certificates</a:t>
            </a:r>
            <a:endParaRPr b="1" dirty="0">
              <a:solidFill>
                <a:srgbClr val="FF0000"/>
              </a:solidFill>
            </a:endParaRPr>
          </a:p>
        </p:txBody>
      </p:sp>
      <p:sp>
        <p:nvSpPr>
          <p:cNvPr id="210" name="Google Shape;210;p33"/>
          <p:cNvSpPr txBox="1">
            <a:spLocks noGrp="1"/>
          </p:cNvSpPr>
          <p:nvPr>
            <p:ph type="body" idx="1"/>
          </p:nvPr>
        </p:nvSpPr>
        <p:spPr>
          <a:xfrm>
            <a:off x="381000" y="1447800"/>
            <a:ext cx="8520600" cy="1075200"/>
          </a:xfrm>
          <a:prstGeom prst="rect">
            <a:avLst/>
          </a:prstGeom>
        </p:spPr>
        <p:txBody>
          <a:bodyPr spcFirstLastPara="1" vert="horz" wrap="square" lIns="91425" tIns="91425" rIns="91425" bIns="91425" rtlCol="0" anchor="t" anchorCtr="0">
            <a:noAutofit/>
          </a:bodyPr>
          <a:lstStyle/>
          <a:p>
            <a:pPr marL="0" indent="0">
              <a:buNone/>
            </a:pPr>
            <a:r>
              <a:rPr lang="en" sz="2400" dirty="0"/>
              <a:t>By clicking on </a:t>
            </a:r>
            <a:r>
              <a:rPr lang="en" sz="2400" b="1" dirty="0"/>
              <a:t>Top Menu &gt; Account &gt; Certificates</a:t>
            </a:r>
            <a:r>
              <a:rPr lang="en" sz="2400" dirty="0"/>
              <a:t> User can view his vailable certificates for download (in pdf)</a:t>
            </a:r>
          </a:p>
          <a:p>
            <a:pPr marL="0" indent="0">
              <a:buNone/>
            </a:pPr>
            <a:endParaRPr lang="en" sz="2400" dirty="0"/>
          </a:p>
          <a:p>
            <a:pPr marL="0" indent="0">
              <a:buNone/>
            </a:pPr>
            <a:endParaRPr sz="2400" dirty="0"/>
          </a:p>
          <a:p>
            <a:pPr marL="0" indent="0">
              <a:spcBef>
                <a:spcPts val="1600"/>
              </a:spcBef>
              <a:buNone/>
            </a:pPr>
            <a:r>
              <a:rPr lang="en" sz="2400" dirty="0"/>
              <a:t>There are 2 types of certificates:</a:t>
            </a:r>
            <a:endParaRPr sz="2400" dirty="0"/>
          </a:p>
          <a:p>
            <a:pPr indent="-330200">
              <a:spcBef>
                <a:spcPts val="1600"/>
              </a:spcBef>
              <a:buSzPts val="1600"/>
            </a:pPr>
            <a:r>
              <a:rPr lang="en" sz="2400" dirty="0"/>
              <a:t>Certificate of participation</a:t>
            </a:r>
            <a:endParaRPr sz="2400" dirty="0"/>
          </a:p>
          <a:p>
            <a:pPr indent="-330200">
              <a:buSzPts val="1600"/>
            </a:pPr>
            <a:r>
              <a:rPr lang="en" sz="2400" dirty="0"/>
              <a:t>Certificate of successful test submissions</a:t>
            </a:r>
            <a:endParaRPr sz="2400" dirty="0"/>
          </a:p>
          <a:p>
            <a:pPr marL="0" indent="0">
              <a:spcBef>
                <a:spcPts val="1600"/>
              </a:spcBef>
              <a:buNone/>
            </a:pPr>
            <a:endParaRPr sz="1600" dirty="0"/>
          </a:p>
          <a:p>
            <a:pPr marL="0" indent="0">
              <a:spcBef>
                <a:spcPts val="1600"/>
              </a:spcBef>
              <a:buNone/>
            </a:pPr>
            <a:endParaRPr sz="1600" dirty="0"/>
          </a:p>
          <a:p>
            <a:pPr marL="0" indent="0">
              <a:spcBef>
                <a:spcPts val="1600"/>
              </a:spcBef>
              <a:buClr>
                <a:srgbClr val="000000"/>
              </a:buClr>
              <a:buSzPts val="1100"/>
              <a:buNone/>
            </a:pPr>
            <a:endParaRPr sz="1600" dirty="0"/>
          </a:p>
          <a:p>
            <a:pPr marL="0" indent="0">
              <a:spcBef>
                <a:spcPts val="1600"/>
              </a:spcBef>
              <a:buClr>
                <a:srgbClr val="000000"/>
              </a:buClr>
              <a:buSzPts val="1100"/>
              <a:buNone/>
            </a:pPr>
            <a:endParaRPr sz="1600" dirty="0"/>
          </a:p>
          <a:p>
            <a:pPr marL="0" indent="0">
              <a:spcBef>
                <a:spcPts val="1600"/>
              </a:spcBef>
              <a:spcAft>
                <a:spcPts val="1600"/>
              </a:spcAft>
              <a:buNone/>
            </a:pPr>
            <a:endParaRPr sz="1600" dirty="0"/>
          </a:p>
        </p:txBody>
      </p:sp>
      <p:pic>
        <p:nvPicPr>
          <p:cNvPr id="6" name="0243CDBB-D4E2-456D-B6B8-4AA4BED55143" descr="cid:7AF4281C-03C1-44E4-B15D-33A1661DE80E@cablenet.com.cy">
            <a:extLst>
              <a:ext uri="{FF2B5EF4-FFF2-40B4-BE49-F238E27FC236}">
                <a16:creationId xmlns:a16="http://schemas.microsoft.com/office/drawing/2014/main" id="{393036B8-21B5-4751-BB52-43CF1751EAC5}"/>
              </a:ext>
            </a:extLst>
          </p:cNvPr>
          <p:cNvPicPr>
            <a:picLocks noChangeAspect="1"/>
          </p:cNvPicPr>
          <p:nvPr/>
        </p:nvPicPr>
        <p:blipFill>
          <a:blip r:embed="rId3" r:link="rId4" cstate="print"/>
          <a:srcRect/>
          <a:stretch>
            <a:fillRect/>
          </a:stretch>
        </p:blipFill>
        <p:spPr bwMode="auto">
          <a:xfrm>
            <a:off x="6553199" y="533400"/>
            <a:ext cx="2110153" cy="762000"/>
          </a:xfrm>
          <a:prstGeom prst="rect">
            <a:avLst/>
          </a:prstGeom>
          <a:noFill/>
          <a:ln w="9525">
            <a:noFill/>
            <a:miter lim="800000"/>
            <a:headEnd/>
            <a:tailEnd/>
          </a:ln>
        </p:spPr>
      </p:pic>
      <p:pic>
        <p:nvPicPr>
          <p:cNvPr id="3" name="Picture 2" descr="A screenshot of a cell phone&#10;&#10;Description automatically generated">
            <a:extLst>
              <a:ext uri="{FF2B5EF4-FFF2-40B4-BE49-F238E27FC236}">
                <a16:creationId xmlns:a16="http://schemas.microsoft.com/office/drawing/2014/main" id="{C542A396-FEF9-4AEC-A55A-1113F7AB29EC}"/>
              </a:ext>
            </a:extLst>
          </p:cNvPr>
          <p:cNvPicPr>
            <a:picLocks noChangeAspect="1"/>
          </p:cNvPicPr>
          <p:nvPr/>
        </p:nvPicPr>
        <p:blipFill rotWithShape="1">
          <a:blip r:embed="rId5">
            <a:extLst>
              <a:ext uri="{28A0092B-C50C-407E-A947-70E740481C1C}">
                <a14:useLocalDpi xmlns:a14="http://schemas.microsoft.com/office/drawing/2010/main" val="0"/>
              </a:ext>
            </a:extLst>
          </a:blip>
          <a:srcRect l="48259"/>
          <a:stretch/>
        </p:blipFill>
        <p:spPr>
          <a:xfrm>
            <a:off x="5791200" y="2057400"/>
            <a:ext cx="2875353" cy="16002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BACD46B7-87C2-4C6B-93AE-F0AB61BC27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6400" y="4572000"/>
            <a:ext cx="5856038" cy="2057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304800" y="5334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Discussion Boards</a:t>
            </a:r>
            <a:endParaRPr b="1" dirty="0">
              <a:solidFill>
                <a:srgbClr val="FF0000"/>
              </a:solidFill>
            </a:endParaRPr>
          </a:p>
        </p:txBody>
      </p:sp>
      <p:sp>
        <p:nvSpPr>
          <p:cNvPr id="218" name="Google Shape;218;p34"/>
          <p:cNvSpPr txBox="1">
            <a:spLocks noGrp="1"/>
          </p:cNvSpPr>
          <p:nvPr>
            <p:ph type="body" idx="1"/>
          </p:nvPr>
        </p:nvSpPr>
        <p:spPr>
          <a:xfrm>
            <a:off x="381000" y="1676400"/>
            <a:ext cx="8520600" cy="1075200"/>
          </a:xfrm>
          <a:prstGeom prst="rect">
            <a:avLst/>
          </a:prstGeom>
        </p:spPr>
        <p:txBody>
          <a:bodyPr spcFirstLastPara="1" vert="horz" wrap="square" lIns="91425" tIns="91425" rIns="91425" bIns="91425" rtlCol="0" anchor="t" anchorCtr="0">
            <a:noAutofit/>
          </a:bodyPr>
          <a:lstStyle/>
          <a:p>
            <a:pPr marL="0" indent="0">
              <a:spcAft>
                <a:spcPts val="1600"/>
              </a:spcAft>
              <a:buNone/>
            </a:pPr>
            <a:r>
              <a:rPr lang="en" dirty="0"/>
              <a:t>Navigating to the </a:t>
            </a:r>
            <a:r>
              <a:rPr lang="en" b="1" dirty="0"/>
              <a:t>forum/helpdesk</a:t>
            </a:r>
            <a:r>
              <a:rPr lang="en" dirty="0"/>
              <a:t> area there are boards where user can create topics and other users can comment</a:t>
            </a:r>
            <a:endParaRPr dirty="0"/>
          </a:p>
        </p:txBody>
      </p:sp>
      <p:pic>
        <p:nvPicPr>
          <p:cNvPr id="6" name="0243CDBB-D4E2-456D-B6B8-4AA4BED55143" descr="cid:7AF4281C-03C1-44E4-B15D-33A1661DE80E@cablenet.com.cy">
            <a:extLst>
              <a:ext uri="{FF2B5EF4-FFF2-40B4-BE49-F238E27FC236}">
                <a16:creationId xmlns:a16="http://schemas.microsoft.com/office/drawing/2014/main" id="{EA320C3E-869E-4220-BD3A-ABD515AD1EE4}"/>
              </a:ext>
            </a:extLst>
          </p:cNvPr>
          <p:cNvPicPr>
            <a:picLocks noChangeAspect="1"/>
          </p:cNvPicPr>
          <p:nvPr/>
        </p:nvPicPr>
        <p:blipFill>
          <a:blip r:embed="rId3" r:link="rId4" cstate="print"/>
          <a:srcRect/>
          <a:stretch>
            <a:fillRect/>
          </a:stretch>
        </p:blipFill>
        <p:spPr bwMode="auto">
          <a:xfrm>
            <a:off x="6553199" y="533400"/>
            <a:ext cx="2110153" cy="762000"/>
          </a:xfrm>
          <a:prstGeom prst="rect">
            <a:avLst/>
          </a:prstGeom>
          <a:noFill/>
          <a:ln w="9525">
            <a:noFill/>
            <a:miter lim="800000"/>
            <a:headEnd/>
            <a:tailEnd/>
          </a:ln>
        </p:spPr>
      </p:pic>
      <p:pic>
        <p:nvPicPr>
          <p:cNvPr id="2" name="Picture 1">
            <a:extLst>
              <a:ext uri="{FF2B5EF4-FFF2-40B4-BE49-F238E27FC236}">
                <a16:creationId xmlns:a16="http://schemas.microsoft.com/office/drawing/2014/main" id="{9A087A96-CEB1-4604-818A-BC72AE6A3996}"/>
              </a:ext>
            </a:extLst>
          </p:cNvPr>
          <p:cNvPicPr>
            <a:picLocks noChangeAspect="1"/>
          </p:cNvPicPr>
          <p:nvPr/>
        </p:nvPicPr>
        <p:blipFill>
          <a:blip r:embed="rId5"/>
          <a:stretch>
            <a:fillRect/>
          </a:stretch>
        </p:blipFill>
        <p:spPr>
          <a:xfrm>
            <a:off x="838200" y="3505200"/>
            <a:ext cx="7498081" cy="2590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381000" y="5334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Add New Topic</a:t>
            </a:r>
            <a:endParaRPr b="1" dirty="0">
              <a:solidFill>
                <a:srgbClr val="FF0000"/>
              </a:solidFill>
            </a:endParaRPr>
          </a:p>
        </p:txBody>
      </p:sp>
      <p:sp>
        <p:nvSpPr>
          <p:cNvPr id="226" name="Google Shape;226;p35"/>
          <p:cNvSpPr txBox="1">
            <a:spLocks noGrp="1"/>
          </p:cNvSpPr>
          <p:nvPr>
            <p:ph type="body" idx="1"/>
          </p:nvPr>
        </p:nvSpPr>
        <p:spPr>
          <a:xfrm>
            <a:off x="381000" y="1600200"/>
            <a:ext cx="8520600" cy="1075200"/>
          </a:xfrm>
          <a:prstGeom prst="rect">
            <a:avLst/>
          </a:prstGeom>
        </p:spPr>
        <p:txBody>
          <a:bodyPr spcFirstLastPara="1" vert="horz" wrap="square" lIns="91425" tIns="91425" rIns="91425" bIns="91425" rtlCol="0" anchor="t" anchorCtr="0">
            <a:noAutofit/>
          </a:bodyPr>
          <a:lstStyle/>
          <a:p>
            <a:pPr marL="0" indent="0">
              <a:buClr>
                <a:srgbClr val="000000"/>
              </a:buClr>
              <a:buSzPts val="1100"/>
              <a:buNone/>
            </a:pPr>
            <a:r>
              <a:rPr lang="en" dirty="0"/>
              <a:t>Simply Click on the </a:t>
            </a:r>
            <a:r>
              <a:rPr lang="en" b="1" dirty="0"/>
              <a:t>New Topic</a:t>
            </a:r>
            <a:r>
              <a:rPr lang="en" dirty="0"/>
              <a:t> Button in the top left area and fill in the form</a:t>
            </a:r>
            <a:endParaRPr dirty="0"/>
          </a:p>
          <a:p>
            <a:pPr marL="0" indent="0">
              <a:spcBef>
                <a:spcPts val="1600"/>
              </a:spcBef>
              <a:buClr>
                <a:srgbClr val="000000"/>
              </a:buClr>
              <a:buSzPts val="1100"/>
              <a:buNone/>
            </a:pPr>
            <a:endParaRPr dirty="0"/>
          </a:p>
          <a:p>
            <a:pPr marL="0" indent="0">
              <a:spcBef>
                <a:spcPts val="1600"/>
              </a:spcBef>
              <a:spcAft>
                <a:spcPts val="1600"/>
              </a:spcAft>
              <a:buNone/>
            </a:pPr>
            <a:endParaRPr dirty="0"/>
          </a:p>
        </p:txBody>
      </p:sp>
      <p:pic>
        <p:nvPicPr>
          <p:cNvPr id="228" name="Google Shape;228;p35"/>
          <p:cNvPicPr preferRelativeResize="0"/>
          <p:nvPr/>
        </p:nvPicPr>
        <p:blipFill>
          <a:blip r:embed="rId3">
            <a:alphaModFix/>
          </a:blip>
          <a:stretch>
            <a:fillRect/>
          </a:stretch>
        </p:blipFill>
        <p:spPr>
          <a:xfrm>
            <a:off x="2667000" y="3276600"/>
            <a:ext cx="3410525" cy="3352800"/>
          </a:xfrm>
          <a:prstGeom prst="rect">
            <a:avLst/>
          </a:prstGeom>
          <a:noFill/>
          <a:ln>
            <a:noFill/>
          </a:ln>
          <a:effectLst>
            <a:outerShdw blurRad="171450" dist="123825" dir="360000" algn="bl" rotWithShape="0">
              <a:srgbClr val="000000">
                <a:alpha val="50000"/>
              </a:srgbClr>
            </a:outerShdw>
          </a:effectLst>
        </p:spPr>
      </p:pic>
      <p:pic>
        <p:nvPicPr>
          <p:cNvPr id="6" name="0243CDBB-D4E2-456D-B6B8-4AA4BED55143" descr="cid:7AF4281C-03C1-44E4-B15D-33A1661DE80E@cablenet.com.cy">
            <a:extLst>
              <a:ext uri="{FF2B5EF4-FFF2-40B4-BE49-F238E27FC236}">
                <a16:creationId xmlns:a16="http://schemas.microsoft.com/office/drawing/2014/main" id="{B709F98F-C932-4D25-99A5-F3C92E2BEAF8}"/>
              </a:ext>
            </a:extLst>
          </p:cNvPr>
          <p:cNvPicPr>
            <a:picLocks noChangeAspect="1"/>
          </p:cNvPicPr>
          <p:nvPr/>
        </p:nvPicPr>
        <p:blipFill>
          <a:blip r:embed="rId4" r:link="rId5" cstate="print"/>
          <a:srcRect/>
          <a:stretch>
            <a:fillRect/>
          </a:stretch>
        </p:blipFill>
        <p:spPr bwMode="auto">
          <a:xfrm>
            <a:off x="6553199" y="533400"/>
            <a:ext cx="2110153" cy="762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304800" y="5334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Reply to Topics</a:t>
            </a:r>
            <a:endParaRPr b="1" dirty="0">
              <a:solidFill>
                <a:srgbClr val="FF0000"/>
              </a:solidFill>
            </a:endParaRPr>
          </a:p>
        </p:txBody>
      </p:sp>
      <p:sp>
        <p:nvSpPr>
          <p:cNvPr id="234" name="Google Shape;234;p36"/>
          <p:cNvSpPr txBox="1">
            <a:spLocks noGrp="1"/>
          </p:cNvSpPr>
          <p:nvPr>
            <p:ph type="body" idx="1"/>
          </p:nvPr>
        </p:nvSpPr>
        <p:spPr>
          <a:xfrm>
            <a:off x="381000" y="1676400"/>
            <a:ext cx="8520600" cy="1075200"/>
          </a:xfrm>
          <a:prstGeom prst="rect">
            <a:avLst/>
          </a:prstGeom>
        </p:spPr>
        <p:txBody>
          <a:bodyPr spcFirstLastPara="1" vert="horz" wrap="square" lIns="91425" tIns="91425" rIns="91425" bIns="91425" rtlCol="0" anchor="t" anchorCtr="0">
            <a:noAutofit/>
          </a:bodyPr>
          <a:lstStyle/>
          <a:p>
            <a:pPr marL="0" indent="0">
              <a:buNone/>
            </a:pPr>
            <a:r>
              <a:rPr lang="en" dirty="0"/>
              <a:t>Click on a topic and you can read the discussion or even post a reply in the respective box. </a:t>
            </a:r>
            <a:endParaRPr dirty="0"/>
          </a:p>
          <a:p>
            <a:pPr marL="0" indent="0">
              <a:spcBef>
                <a:spcPts val="1600"/>
              </a:spcBef>
              <a:buNone/>
            </a:pPr>
            <a:endParaRPr dirty="0"/>
          </a:p>
          <a:p>
            <a:pPr marL="0" indent="0">
              <a:spcBef>
                <a:spcPts val="1600"/>
              </a:spcBef>
              <a:buNone/>
            </a:pPr>
            <a:endParaRPr dirty="0"/>
          </a:p>
          <a:p>
            <a:pPr marL="0" indent="0">
              <a:spcBef>
                <a:spcPts val="1600"/>
              </a:spcBef>
              <a:buNone/>
            </a:pPr>
            <a:endParaRPr dirty="0"/>
          </a:p>
          <a:p>
            <a:pPr marL="0" indent="0">
              <a:spcBef>
                <a:spcPts val="1600"/>
              </a:spcBef>
              <a:spcAft>
                <a:spcPts val="1600"/>
              </a:spcAft>
              <a:buNone/>
            </a:pPr>
            <a:endParaRPr dirty="0"/>
          </a:p>
        </p:txBody>
      </p:sp>
      <p:pic>
        <p:nvPicPr>
          <p:cNvPr id="236" name="Google Shape;236;p36"/>
          <p:cNvPicPr preferRelativeResize="0"/>
          <p:nvPr/>
        </p:nvPicPr>
        <p:blipFill rotWithShape="1">
          <a:blip r:embed="rId3">
            <a:alphaModFix/>
          </a:blip>
          <a:srcRect l="27830" r="33681" b="14544"/>
          <a:stretch/>
        </p:blipFill>
        <p:spPr>
          <a:xfrm>
            <a:off x="2438400" y="2895600"/>
            <a:ext cx="3567676" cy="3810500"/>
          </a:xfrm>
          <a:prstGeom prst="rect">
            <a:avLst/>
          </a:prstGeom>
          <a:noFill/>
          <a:ln>
            <a:noFill/>
          </a:ln>
          <a:effectLst>
            <a:outerShdw blurRad="228600" dist="104775" dir="1500000" algn="bl" rotWithShape="0">
              <a:srgbClr val="000000">
                <a:alpha val="50000"/>
              </a:srgbClr>
            </a:outerShdw>
          </a:effectLst>
        </p:spPr>
      </p:pic>
      <p:pic>
        <p:nvPicPr>
          <p:cNvPr id="6" name="0243CDBB-D4E2-456D-B6B8-4AA4BED55143" descr="cid:7AF4281C-03C1-44E4-B15D-33A1661DE80E@cablenet.com.cy">
            <a:extLst>
              <a:ext uri="{FF2B5EF4-FFF2-40B4-BE49-F238E27FC236}">
                <a16:creationId xmlns:a16="http://schemas.microsoft.com/office/drawing/2014/main" id="{FB0635C1-1915-474B-8A71-2E8514C6E828}"/>
              </a:ext>
            </a:extLst>
          </p:cNvPr>
          <p:cNvPicPr>
            <a:picLocks noChangeAspect="1"/>
          </p:cNvPicPr>
          <p:nvPr/>
        </p:nvPicPr>
        <p:blipFill>
          <a:blip r:embed="rId4" r:link="rId5" cstate="print"/>
          <a:srcRect/>
          <a:stretch>
            <a:fillRect/>
          </a:stretch>
        </p:blipFill>
        <p:spPr bwMode="auto">
          <a:xfrm>
            <a:off x="6553199" y="533400"/>
            <a:ext cx="2110153" cy="762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7"/>
          <p:cNvSpPr txBox="1">
            <a:spLocks noGrp="1"/>
          </p:cNvSpPr>
          <p:nvPr>
            <p:ph type="title"/>
          </p:nvPr>
        </p:nvSpPr>
        <p:spPr>
          <a:xfrm>
            <a:off x="457200" y="6858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Presentation Outline</a:t>
            </a:r>
            <a:endParaRPr b="1" dirty="0">
              <a:solidFill>
                <a:srgbClr val="FF0000"/>
              </a:solidFill>
            </a:endParaRPr>
          </a:p>
        </p:txBody>
      </p:sp>
      <p:sp>
        <p:nvSpPr>
          <p:cNvPr id="242" name="Google Shape;242;p37"/>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Autofit/>
          </a:bodyPr>
          <a:lstStyle/>
          <a:p>
            <a:pPr>
              <a:buClr>
                <a:srgbClr val="38761D"/>
              </a:buClr>
            </a:pPr>
            <a:r>
              <a:rPr lang="en" b="1">
                <a:solidFill>
                  <a:srgbClr val="38761D"/>
                </a:solidFill>
              </a:rPr>
              <a:t>Introduction - Summary of Functional Requirements</a:t>
            </a:r>
            <a:endParaRPr b="1">
              <a:solidFill>
                <a:srgbClr val="38761D"/>
              </a:solidFill>
            </a:endParaRPr>
          </a:p>
          <a:p>
            <a:pPr>
              <a:buClr>
                <a:srgbClr val="38761D"/>
              </a:buClr>
            </a:pPr>
            <a:r>
              <a:rPr lang="en" b="1">
                <a:solidFill>
                  <a:srgbClr val="38761D"/>
                </a:solidFill>
              </a:rPr>
              <a:t>Users View</a:t>
            </a:r>
            <a:endParaRPr b="1">
              <a:solidFill>
                <a:srgbClr val="38761D"/>
              </a:solidFill>
            </a:endParaRPr>
          </a:p>
          <a:p>
            <a:pPr lvl="1" indent="-342900">
              <a:spcBef>
                <a:spcPts val="0"/>
              </a:spcBef>
              <a:buClr>
                <a:srgbClr val="38761D"/>
              </a:buClr>
              <a:buSzPts val="1800"/>
            </a:pPr>
            <a:r>
              <a:rPr lang="en" sz="1800" b="1">
                <a:solidFill>
                  <a:srgbClr val="38761D"/>
                </a:solidFill>
              </a:rPr>
              <a:t>Registration &amp; Login</a:t>
            </a:r>
            <a:endParaRPr sz="1800" b="1">
              <a:solidFill>
                <a:srgbClr val="38761D"/>
              </a:solidFill>
            </a:endParaRPr>
          </a:p>
          <a:p>
            <a:pPr lvl="1" indent="-342900">
              <a:spcBef>
                <a:spcPts val="0"/>
              </a:spcBef>
              <a:buClr>
                <a:srgbClr val="38761D"/>
              </a:buClr>
              <a:buSzPts val="1800"/>
            </a:pPr>
            <a:r>
              <a:rPr lang="en" sz="1800" b="1">
                <a:solidFill>
                  <a:srgbClr val="38761D"/>
                </a:solidFill>
              </a:rPr>
              <a:t>Accessing Training Material</a:t>
            </a:r>
            <a:endParaRPr sz="1800" b="1">
              <a:solidFill>
                <a:srgbClr val="38761D"/>
              </a:solidFill>
            </a:endParaRPr>
          </a:p>
          <a:p>
            <a:pPr lvl="1" indent="-342900">
              <a:spcBef>
                <a:spcPts val="0"/>
              </a:spcBef>
              <a:buClr>
                <a:srgbClr val="38761D"/>
              </a:buClr>
              <a:buSzPts val="1800"/>
            </a:pPr>
            <a:r>
              <a:rPr lang="en" sz="1800" b="1">
                <a:solidFill>
                  <a:srgbClr val="38761D"/>
                </a:solidFill>
              </a:rPr>
              <a:t>Tests</a:t>
            </a:r>
            <a:endParaRPr sz="1800" b="1">
              <a:solidFill>
                <a:srgbClr val="38761D"/>
              </a:solidFill>
            </a:endParaRPr>
          </a:p>
          <a:p>
            <a:pPr lvl="1" indent="-342900">
              <a:spcBef>
                <a:spcPts val="0"/>
              </a:spcBef>
              <a:buClr>
                <a:srgbClr val="38761D"/>
              </a:buClr>
              <a:buSzPts val="1800"/>
            </a:pPr>
            <a:r>
              <a:rPr lang="en" sz="1800" b="1">
                <a:solidFill>
                  <a:srgbClr val="38761D"/>
                </a:solidFill>
              </a:rPr>
              <a:t>Forums</a:t>
            </a:r>
            <a:endParaRPr sz="1800" b="1">
              <a:solidFill>
                <a:srgbClr val="38761D"/>
              </a:solidFill>
            </a:endParaRPr>
          </a:p>
          <a:p>
            <a:pPr>
              <a:buClr>
                <a:srgbClr val="434343"/>
              </a:buClr>
            </a:pPr>
            <a:r>
              <a:rPr lang="en" b="1">
                <a:solidFill>
                  <a:srgbClr val="434343"/>
                </a:solidFill>
              </a:rPr>
              <a:t>Administrator View</a:t>
            </a:r>
            <a:endParaRPr b="1">
              <a:solidFill>
                <a:srgbClr val="434343"/>
              </a:solidFill>
            </a:endParaRPr>
          </a:p>
          <a:p>
            <a:pPr lvl="1" indent="-342900">
              <a:spcBef>
                <a:spcPts val="0"/>
              </a:spcBef>
              <a:buClr>
                <a:srgbClr val="434343"/>
              </a:buClr>
              <a:buSzPts val="1800"/>
            </a:pPr>
            <a:r>
              <a:rPr lang="en" sz="1800">
                <a:solidFill>
                  <a:srgbClr val="434343"/>
                </a:solidFill>
              </a:rPr>
              <a:t>Adding/Editing Material</a:t>
            </a:r>
            <a:endParaRPr sz="1800">
              <a:solidFill>
                <a:srgbClr val="434343"/>
              </a:solidFill>
            </a:endParaRPr>
          </a:p>
          <a:p>
            <a:pPr marL="914400" indent="0">
              <a:spcBef>
                <a:spcPts val="1600"/>
              </a:spcBef>
              <a:spcAft>
                <a:spcPts val="1600"/>
              </a:spcAft>
              <a:buNone/>
            </a:pPr>
            <a:endParaRPr sz="1800">
              <a:solidFill>
                <a:srgbClr val="434343"/>
              </a:solidFill>
            </a:endParaRPr>
          </a:p>
        </p:txBody>
      </p:sp>
      <p:pic>
        <p:nvPicPr>
          <p:cNvPr id="5" name="0243CDBB-D4E2-456D-B6B8-4AA4BED55143" descr="cid:7AF4281C-03C1-44E4-B15D-33A1661DE80E@cablenet.com.cy">
            <a:extLst>
              <a:ext uri="{FF2B5EF4-FFF2-40B4-BE49-F238E27FC236}">
                <a16:creationId xmlns:a16="http://schemas.microsoft.com/office/drawing/2014/main" id="{7F96220B-371B-48A3-8ADD-0127FD0D9504}"/>
              </a:ext>
            </a:extLst>
          </p:cNvPr>
          <p:cNvPicPr>
            <a:picLocks noChangeAspect="1"/>
          </p:cNvPicPr>
          <p:nvPr/>
        </p:nvPicPr>
        <p:blipFill>
          <a:blip r:embed="rId3" r:link="rId4" cstate="print"/>
          <a:srcRect/>
          <a:stretch>
            <a:fillRect/>
          </a:stretch>
        </p:blipFill>
        <p:spPr bwMode="auto">
          <a:xfrm>
            <a:off x="6553199" y="533400"/>
            <a:ext cx="2110153" cy="762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8"/>
          <p:cNvSpPr txBox="1">
            <a:spLocks noGrp="1"/>
          </p:cNvSpPr>
          <p:nvPr>
            <p:ph type="title"/>
          </p:nvPr>
        </p:nvSpPr>
        <p:spPr>
          <a:xfrm>
            <a:off x="381000" y="5334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Administrator View</a:t>
            </a:r>
            <a:endParaRPr b="1" dirty="0">
              <a:solidFill>
                <a:srgbClr val="FF0000"/>
              </a:solidFill>
            </a:endParaRPr>
          </a:p>
        </p:txBody>
      </p:sp>
      <p:sp>
        <p:nvSpPr>
          <p:cNvPr id="249" name="Google Shape;249;p38"/>
          <p:cNvSpPr txBox="1">
            <a:spLocks noGrp="1"/>
          </p:cNvSpPr>
          <p:nvPr>
            <p:ph type="body" idx="1"/>
          </p:nvPr>
        </p:nvSpPr>
        <p:spPr>
          <a:xfrm>
            <a:off x="381000" y="1447800"/>
            <a:ext cx="8520600" cy="4572000"/>
          </a:xfrm>
          <a:prstGeom prst="rect">
            <a:avLst/>
          </a:prstGeom>
        </p:spPr>
        <p:txBody>
          <a:bodyPr spcFirstLastPara="1" vert="horz" wrap="square" lIns="91425" tIns="91425" rIns="91425" bIns="91425" rtlCol="0" anchor="t" anchorCtr="0">
            <a:noAutofit/>
          </a:bodyPr>
          <a:lstStyle/>
          <a:p>
            <a:pPr marL="0" indent="0">
              <a:buClr>
                <a:srgbClr val="000000"/>
              </a:buClr>
              <a:buSzPts val="1100"/>
              <a:buNone/>
            </a:pPr>
            <a:r>
              <a:rPr lang="en" dirty="0"/>
              <a:t>In order to have access to the admin area of the portal you will need to have an </a:t>
            </a:r>
            <a:r>
              <a:rPr lang="en" b="1" dirty="0"/>
              <a:t>admin account.</a:t>
            </a:r>
            <a:endParaRPr b="1" dirty="0"/>
          </a:p>
          <a:p>
            <a:pPr marL="0" indent="0" algn="ctr">
              <a:spcBef>
                <a:spcPts val="1600"/>
              </a:spcBef>
              <a:buClr>
                <a:srgbClr val="000000"/>
              </a:buClr>
              <a:buSzPts val="1100"/>
              <a:buNone/>
            </a:pPr>
            <a:r>
              <a:rPr lang="en" b="1" dirty="0">
                <a:solidFill>
                  <a:srgbClr val="FF0000"/>
                </a:solidFill>
              </a:rPr>
              <a:t>ONLY ADMINS CAN CREATE ADMINS!!</a:t>
            </a:r>
            <a:endParaRPr b="1" dirty="0">
              <a:solidFill>
                <a:srgbClr val="FF0000"/>
              </a:solidFill>
            </a:endParaRPr>
          </a:p>
          <a:p>
            <a:pPr marL="0" indent="0">
              <a:spcBef>
                <a:spcPts val="600"/>
              </a:spcBef>
              <a:buClr>
                <a:srgbClr val="000000"/>
              </a:buClr>
              <a:buSzPts val="1100"/>
              <a:buNone/>
            </a:pPr>
            <a:r>
              <a:rPr lang="en" b="1" dirty="0"/>
              <a:t>Rules:</a:t>
            </a:r>
            <a:endParaRPr b="1" dirty="0"/>
          </a:p>
          <a:p>
            <a:pPr marL="0" indent="0">
              <a:spcBef>
                <a:spcPts val="600"/>
              </a:spcBef>
              <a:buNone/>
            </a:pPr>
            <a:r>
              <a:rPr lang="en" b="1" dirty="0"/>
              <a:t>1 Admin Account per partner!</a:t>
            </a:r>
            <a:endParaRPr b="1" dirty="0"/>
          </a:p>
          <a:p>
            <a:pPr marL="0" indent="0">
              <a:spcBef>
                <a:spcPts val="600"/>
              </a:spcBef>
              <a:buNone/>
            </a:pPr>
            <a:r>
              <a:rPr lang="en" dirty="0"/>
              <a:t>Visit the admin login area and just login using the provided email and password</a:t>
            </a:r>
          </a:p>
          <a:p>
            <a:pPr marL="0" indent="0">
              <a:spcBef>
                <a:spcPts val="600"/>
              </a:spcBef>
              <a:buNone/>
            </a:pPr>
            <a:r>
              <a:rPr lang="en-US" dirty="0">
                <a:hlinkClick r:id="rId3"/>
              </a:rPr>
              <a:t>http://portal.compe4mi.eu/admin</a:t>
            </a:r>
            <a:r>
              <a:rPr lang="en-US" dirty="0"/>
              <a:t> </a:t>
            </a:r>
            <a:endParaRPr dirty="0"/>
          </a:p>
          <a:p>
            <a:pPr marL="0" indent="0">
              <a:spcBef>
                <a:spcPts val="1600"/>
              </a:spcBef>
              <a:buNone/>
            </a:pPr>
            <a:endParaRPr b="1" dirty="0"/>
          </a:p>
          <a:p>
            <a:pPr marL="0" indent="0">
              <a:spcBef>
                <a:spcPts val="1600"/>
              </a:spcBef>
              <a:buClr>
                <a:srgbClr val="000000"/>
              </a:buClr>
              <a:buSzPts val="1100"/>
              <a:buNone/>
            </a:pPr>
            <a:endParaRPr b="1" dirty="0"/>
          </a:p>
          <a:p>
            <a:pPr marL="0" indent="0">
              <a:spcBef>
                <a:spcPts val="1600"/>
              </a:spcBef>
              <a:buClr>
                <a:srgbClr val="000000"/>
              </a:buClr>
              <a:buSzPts val="1100"/>
              <a:buNone/>
            </a:pPr>
            <a:endParaRPr b="1" dirty="0"/>
          </a:p>
          <a:p>
            <a:pPr marL="0" indent="0">
              <a:spcBef>
                <a:spcPts val="1600"/>
              </a:spcBef>
              <a:spcAft>
                <a:spcPts val="1600"/>
              </a:spcAft>
              <a:buNone/>
            </a:pPr>
            <a:endParaRPr b="1" dirty="0"/>
          </a:p>
        </p:txBody>
      </p:sp>
      <p:pic>
        <p:nvPicPr>
          <p:cNvPr id="5" name="0243CDBB-D4E2-456D-B6B8-4AA4BED55143" descr="cid:7AF4281C-03C1-44E4-B15D-33A1661DE80E@cablenet.com.cy">
            <a:extLst>
              <a:ext uri="{FF2B5EF4-FFF2-40B4-BE49-F238E27FC236}">
                <a16:creationId xmlns:a16="http://schemas.microsoft.com/office/drawing/2014/main" id="{17B6327D-A15C-4C2E-8729-E1488D0C9655}"/>
              </a:ext>
            </a:extLst>
          </p:cNvPr>
          <p:cNvPicPr>
            <a:picLocks noChangeAspect="1"/>
          </p:cNvPicPr>
          <p:nvPr/>
        </p:nvPicPr>
        <p:blipFill>
          <a:blip r:embed="rId4" r:link="rId5" cstate="print"/>
          <a:srcRect/>
          <a:stretch>
            <a:fillRect/>
          </a:stretch>
        </p:blipFill>
        <p:spPr bwMode="auto">
          <a:xfrm>
            <a:off x="6553200" y="533400"/>
            <a:ext cx="2110153" cy="762000"/>
          </a:xfrm>
          <a:prstGeom prst="rect">
            <a:avLst/>
          </a:prstGeom>
          <a:noFill/>
          <a:ln w="9525">
            <a:noFill/>
            <a:miter lim="800000"/>
            <a:headEnd/>
            <a:tailEnd/>
          </a:ln>
        </p:spPr>
      </p:pic>
      <p:pic>
        <p:nvPicPr>
          <p:cNvPr id="3" name="Picture 2" descr="A screenshot of a cell phone&#10;&#10;Description automatically generated">
            <a:extLst>
              <a:ext uri="{FF2B5EF4-FFF2-40B4-BE49-F238E27FC236}">
                <a16:creationId xmlns:a16="http://schemas.microsoft.com/office/drawing/2014/main" id="{EB475931-0851-4941-B6F4-7A9AE8257536}"/>
              </a:ext>
            </a:extLst>
          </p:cNvPr>
          <p:cNvPicPr>
            <a:picLocks noChangeAspect="1"/>
          </p:cNvPicPr>
          <p:nvPr/>
        </p:nvPicPr>
        <p:blipFill rotWithShape="1">
          <a:blip r:embed="rId6">
            <a:extLst>
              <a:ext uri="{28A0092B-C50C-407E-A947-70E740481C1C}">
                <a14:useLocalDpi xmlns:a14="http://schemas.microsoft.com/office/drawing/2010/main" val="0"/>
              </a:ext>
            </a:extLst>
          </a:blip>
          <a:srcRect l="24737" t="4367" r="30421"/>
          <a:stretch/>
        </p:blipFill>
        <p:spPr>
          <a:xfrm>
            <a:off x="6324600" y="4953000"/>
            <a:ext cx="2343680" cy="1686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787FB0-6ABF-4516-9249-67949BDC9B13}"/>
              </a:ext>
            </a:extLst>
          </p:cNvPr>
          <p:cNvPicPr>
            <a:picLocks noChangeAspect="1"/>
          </p:cNvPicPr>
          <p:nvPr/>
        </p:nvPicPr>
        <p:blipFill>
          <a:blip r:embed="rId2"/>
          <a:stretch>
            <a:fillRect/>
          </a:stretch>
        </p:blipFill>
        <p:spPr>
          <a:xfrm>
            <a:off x="-4011" y="-20053"/>
            <a:ext cx="8766808" cy="1182727"/>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0CA4F229-3432-466F-87EA-6A31E3DF2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990600"/>
            <a:ext cx="5791200" cy="5177875"/>
          </a:xfrm>
          <a:prstGeom prst="rect">
            <a:avLst/>
          </a:prstGeom>
        </p:spPr>
      </p:pic>
      <p:pic>
        <p:nvPicPr>
          <p:cNvPr id="8" name="Picture 7">
            <a:extLst>
              <a:ext uri="{FF2B5EF4-FFF2-40B4-BE49-F238E27FC236}">
                <a16:creationId xmlns:a16="http://schemas.microsoft.com/office/drawing/2014/main" id="{9BCB1960-2DC7-44EC-B519-F3BB85B8986E}"/>
              </a:ext>
            </a:extLst>
          </p:cNvPr>
          <p:cNvPicPr>
            <a:picLocks noChangeAspect="1"/>
          </p:cNvPicPr>
          <p:nvPr/>
        </p:nvPicPr>
        <p:blipFill>
          <a:blip r:embed="rId4"/>
          <a:stretch>
            <a:fillRect/>
          </a:stretch>
        </p:blipFill>
        <p:spPr>
          <a:xfrm>
            <a:off x="6629400" y="228600"/>
            <a:ext cx="2109399" cy="762066"/>
          </a:xfrm>
          <a:prstGeom prst="rect">
            <a:avLst/>
          </a:prstGeom>
        </p:spPr>
      </p:pic>
    </p:spTree>
    <p:extLst>
      <p:ext uri="{BB962C8B-B14F-4D97-AF65-F5344CB8AC3E}">
        <p14:creationId xmlns:p14="http://schemas.microsoft.com/office/powerpoint/2010/main" val="2456911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9"/>
          <p:cNvSpPr txBox="1">
            <a:spLocks noGrp="1"/>
          </p:cNvSpPr>
          <p:nvPr>
            <p:ph type="title"/>
          </p:nvPr>
        </p:nvSpPr>
        <p:spPr>
          <a:xfrm>
            <a:off x="304800" y="5334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Create Courses</a:t>
            </a:r>
            <a:endParaRPr b="1" dirty="0">
              <a:solidFill>
                <a:srgbClr val="FF0000"/>
              </a:solidFill>
            </a:endParaRPr>
          </a:p>
        </p:txBody>
      </p:sp>
      <p:sp>
        <p:nvSpPr>
          <p:cNvPr id="256" name="Google Shape;256;p39"/>
          <p:cNvSpPr txBox="1">
            <a:spLocks noGrp="1"/>
          </p:cNvSpPr>
          <p:nvPr>
            <p:ph type="body" idx="1"/>
          </p:nvPr>
        </p:nvSpPr>
        <p:spPr>
          <a:xfrm>
            <a:off x="381000" y="1524000"/>
            <a:ext cx="3630000" cy="2056200"/>
          </a:xfrm>
          <a:prstGeom prst="rect">
            <a:avLst/>
          </a:prstGeom>
        </p:spPr>
        <p:txBody>
          <a:bodyPr spcFirstLastPara="1" vert="horz" wrap="square" lIns="91425" tIns="91425" rIns="91425" bIns="91425" rtlCol="0" anchor="t" anchorCtr="0">
            <a:noAutofit/>
          </a:bodyPr>
          <a:lstStyle/>
          <a:p>
            <a:r>
              <a:rPr lang="en" dirty="0"/>
              <a:t>From the </a:t>
            </a:r>
            <a:r>
              <a:rPr lang="en" b="1" dirty="0"/>
              <a:t>HOME</a:t>
            </a:r>
            <a:r>
              <a:rPr lang="en" dirty="0"/>
              <a:t> page of the Admin, at the </a:t>
            </a:r>
            <a:r>
              <a:rPr lang="en" b="1" dirty="0"/>
              <a:t>LEARNING</a:t>
            </a:r>
            <a:r>
              <a:rPr lang="en" dirty="0"/>
              <a:t> category click on </a:t>
            </a:r>
            <a:r>
              <a:rPr lang="en" b="1" dirty="0"/>
              <a:t>Courses</a:t>
            </a:r>
            <a:endParaRPr b="1" dirty="0"/>
          </a:p>
          <a:p>
            <a:r>
              <a:rPr lang="en" dirty="0"/>
              <a:t>Fill in the requested info in the fields and click save</a:t>
            </a:r>
            <a:endParaRPr dirty="0"/>
          </a:p>
          <a:p>
            <a:pPr indent="0">
              <a:spcBef>
                <a:spcPts val="1600"/>
              </a:spcBef>
              <a:spcAft>
                <a:spcPts val="1600"/>
              </a:spcAft>
              <a:buNone/>
            </a:pPr>
            <a:endParaRPr b="1" dirty="0"/>
          </a:p>
        </p:txBody>
      </p:sp>
      <p:pic>
        <p:nvPicPr>
          <p:cNvPr id="258" name="Google Shape;258;p39"/>
          <p:cNvPicPr preferRelativeResize="0"/>
          <p:nvPr/>
        </p:nvPicPr>
        <p:blipFill>
          <a:blip r:embed="rId3">
            <a:alphaModFix/>
          </a:blip>
          <a:stretch>
            <a:fillRect/>
          </a:stretch>
        </p:blipFill>
        <p:spPr>
          <a:xfrm>
            <a:off x="4592280" y="1600200"/>
            <a:ext cx="3789720" cy="1573724"/>
          </a:xfrm>
          <a:prstGeom prst="rect">
            <a:avLst/>
          </a:prstGeom>
          <a:noFill/>
          <a:ln>
            <a:noFill/>
          </a:ln>
          <a:effectLst>
            <a:outerShdw blurRad="342900" dist="123825" dir="1140000" algn="bl" rotWithShape="0">
              <a:srgbClr val="000000">
                <a:alpha val="50000"/>
              </a:srgbClr>
            </a:outerShdw>
          </a:effectLst>
        </p:spPr>
      </p:pic>
      <p:pic>
        <p:nvPicPr>
          <p:cNvPr id="259" name="Google Shape;259;p39"/>
          <p:cNvPicPr preferRelativeResize="0"/>
          <p:nvPr/>
        </p:nvPicPr>
        <p:blipFill>
          <a:blip r:embed="rId4">
            <a:alphaModFix/>
          </a:blip>
          <a:stretch>
            <a:fillRect/>
          </a:stretch>
        </p:blipFill>
        <p:spPr>
          <a:xfrm>
            <a:off x="4038600" y="3810000"/>
            <a:ext cx="4957772" cy="2126352"/>
          </a:xfrm>
          <a:prstGeom prst="rect">
            <a:avLst/>
          </a:prstGeom>
          <a:noFill/>
          <a:ln>
            <a:noFill/>
          </a:ln>
          <a:effectLst>
            <a:outerShdw blurRad="342900" dist="123825" dir="1140000" algn="bl" rotWithShape="0">
              <a:srgbClr val="000000">
                <a:alpha val="50000"/>
              </a:srgbClr>
            </a:outerShdw>
          </a:effectLst>
        </p:spPr>
      </p:pic>
      <p:pic>
        <p:nvPicPr>
          <p:cNvPr id="7" name="0243CDBB-D4E2-456D-B6B8-4AA4BED55143" descr="cid:7AF4281C-03C1-44E4-B15D-33A1661DE80E@cablenet.com.cy">
            <a:extLst>
              <a:ext uri="{FF2B5EF4-FFF2-40B4-BE49-F238E27FC236}">
                <a16:creationId xmlns:a16="http://schemas.microsoft.com/office/drawing/2014/main" id="{BB4420A9-B0CC-4964-8ECA-BDDD3247E003}"/>
              </a:ext>
            </a:extLst>
          </p:cNvPr>
          <p:cNvPicPr>
            <a:picLocks noChangeAspect="1"/>
          </p:cNvPicPr>
          <p:nvPr/>
        </p:nvPicPr>
        <p:blipFill>
          <a:blip r:embed="rId5" r:link="rId6" cstate="print"/>
          <a:srcRect/>
          <a:stretch>
            <a:fillRect/>
          </a:stretch>
        </p:blipFill>
        <p:spPr bwMode="auto">
          <a:xfrm>
            <a:off x="6553199" y="533400"/>
            <a:ext cx="2110153" cy="762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0"/>
          <p:cNvSpPr txBox="1">
            <a:spLocks noGrp="1"/>
          </p:cNvSpPr>
          <p:nvPr>
            <p:ph type="title"/>
          </p:nvPr>
        </p:nvSpPr>
        <p:spPr>
          <a:xfrm>
            <a:off x="152400" y="304800"/>
            <a:ext cx="8520600" cy="13716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Create Course Modules/</a:t>
            </a:r>
            <a:br>
              <a:rPr lang="en" b="1" dirty="0">
                <a:solidFill>
                  <a:srgbClr val="FF0000"/>
                </a:solidFill>
              </a:rPr>
            </a:br>
            <a:r>
              <a:rPr lang="en" b="1" dirty="0">
                <a:solidFill>
                  <a:srgbClr val="FF0000"/>
                </a:solidFill>
              </a:rPr>
              <a:t>Lessons</a:t>
            </a:r>
            <a:endParaRPr b="1" dirty="0">
              <a:solidFill>
                <a:srgbClr val="FF0000"/>
              </a:solidFill>
            </a:endParaRPr>
          </a:p>
        </p:txBody>
      </p:sp>
      <p:sp>
        <p:nvSpPr>
          <p:cNvPr id="265" name="Google Shape;265;p40"/>
          <p:cNvSpPr txBox="1">
            <a:spLocks noGrp="1"/>
          </p:cNvSpPr>
          <p:nvPr>
            <p:ph type="body" idx="1"/>
          </p:nvPr>
        </p:nvSpPr>
        <p:spPr>
          <a:xfrm>
            <a:off x="304800" y="1828800"/>
            <a:ext cx="8520600" cy="1075200"/>
          </a:xfrm>
          <a:prstGeom prst="rect">
            <a:avLst/>
          </a:prstGeom>
        </p:spPr>
        <p:txBody>
          <a:bodyPr spcFirstLastPara="1" vert="horz" wrap="square" lIns="91425" tIns="91425" rIns="91425" bIns="91425" rtlCol="0" anchor="t" anchorCtr="0">
            <a:noAutofit/>
          </a:bodyPr>
          <a:lstStyle/>
          <a:p>
            <a:pPr marL="0" indent="0">
              <a:buClr>
                <a:srgbClr val="000000"/>
              </a:buClr>
              <a:buSzPts val="1100"/>
              <a:buNone/>
            </a:pPr>
            <a:r>
              <a:rPr lang="en" sz="2400" dirty="0"/>
              <a:t>From the </a:t>
            </a:r>
            <a:r>
              <a:rPr lang="en" sz="2400" b="1" dirty="0"/>
              <a:t>HOME</a:t>
            </a:r>
            <a:r>
              <a:rPr lang="en" sz="2400" dirty="0"/>
              <a:t> page of the Admin, at the </a:t>
            </a:r>
            <a:r>
              <a:rPr lang="en" sz="2400" b="1" dirty="0"/>
              <a:t>LEARNING</a:t>
            </a:r>
            <a:r>
              <a:rPr lang="en" sz="2400" dirty="0"/>
              <a:t> category click on </a:t>
            </a:r>
            <a:r>
              <a:rPr lang="en" sz="2400" b="1" dirty="0"/>
              <a:t>Lessons</a:t>
            </a:r>
            <a:endParaRPr sz="2400" b="1" dirty="0"/>
          </a:p>
          <a:p>
            <a:pPr marL="0" indent="0">
              <a:spcBef>
                <a:spcPts val="1600"/>
              </a:spcBef>
              <a:buNone/>
            </a:pPr>
            <a:r>
              <a:rPr lang="en" sz="2400" dirty="0"/>
              <a:t>Fill in the requested info in the fields and click save</a:t>
            </a:r>
            <a:endParaRPr sz="2400" dirty="0"/>
          </a:p>
          <a:p>
            <a:pPr marL="0" indent="0">
              <a:spcBef>
                <a:spcPts val="1600"/>
              </a:spcBef>
              <a:buNone/>
            </a:pPr>
            <a:r>
              <a:rPr lang="en" sz="2400" dirty="0"/>
              <a:t>From the dropdown select the course you are creating this module lesson to. Give a distinctive name and click save</a:t>
            </a:r>
            <a:endParaRPr sz="2400" dirty="0"/>
          </a:p>
          <a:p>
            <a:pPr marL="0" indent="0">
              <a:spcBef>
                <a:spcPts val="1600"/>
              </a:spcBef>
              <a:buNone/>
            </a:pPr>
            <a:endParaRPr dirty="0"/>
          </a:p>
          <a:p>
            <a:pPr marL="0" indent="0">
              <a:spcBef>
                <a:spcPts val="1600"/>
              </a:spcBef>
              <a:buClr>
                <a:srgbClr val="000000"/>
              </a:buClr>
              <a:buSzPts val="1100"/>
              <a:buNone/>
            </a:pPr>
            <a:endParaRPr dirty="0"/>
          </a:p>
          <a:p>
            <a:pPr marL="0" indent="0">
              <a:spcBef>
                <a:spcPts val="1600"/>
              </a:spcBef>
              <a:spcAft>
                <a:spcPts val="1600"/>
              </a:spcAft>
              <a:buNone/>
            </a:pPr>
            <a:endParaRPr dirty="0"/>
          </a:p>
        </p:txBody>
      </p:sp>
      <p:pic>
        <p:nvPicPr>
          <p:cNvPr id="267" name="Google Shape;267;p40"/>
          <p:cNvPicPr preferRelativeResize="0"/>
          <p:nvPr/>
        </p:nvPicPr>
        <p:blipFill rotWithShape="1">
          <a:blip r:embed="rId3">
            <a:alphaModFix/>
          </a:blip>
          <a:srcRect t="8231"/>
          <a:stretch/>
        </p:blipFill>
        <p:spPr>
          <a:xfrm>
            <a:off x="1219200" y="4191000"/>
            <a:ext cx="6697575" cy="2448725"/>
          </a:xfrm>
          <a:prstGeom prst="rect">
            <a:avLst/>
          </a:prstGeom>
          <a:noFill/>
          <a:ln>
            <a:noFill/>
          </a:ln>
          <a:effectLst>
            <a:outerShdw blurRad="185738" dist="142875" dir="1260000" algn="bl" rotWithShape="0">
              <a:srgbClr val="000000">
                <a:alpha val="50000"/>
              </a:srgbClr>
            </a:outerShdw>
          </a:effectLst>
        </p:spPr>
      </p:pic>
      <p:pic>
        <p:nvPicPr>
          <p:cNvPr id="6" name="0243CDBB-D4E2-456D-B6B8-4AA4BED55143" descr="cid:7AF4281C-03C1-44E4-B15D-33A1661DE80E@cablenet.com.cy">
            <a:extLst>
              <a:ext uri="{FF2B5EF4-FFF2-40B4-BE49-F238E27FC236}">
                <a16:creationId xmlns:a16="http://schemas.microsoft.com/office/drawing/2014/main" id="{487CD86E-6594-4188-9D19-EAA5BA2B2E8F}"/>
              </a:ext>
            </a:extLst>
          </p:cNvPr>
          <p:cNvPicPr>
            <a:picLocks noChangeAspect="1"/>
          </p:cNvPicPr>
          <p:nvPr/>
        </p:nvPicPr>
        <p:blipFill>
          <a:blip r:embed="rId4" r:link="rId5" cstate="print"/>
          <a:srcRect/>
          <a:stretch>
            <a:fillRect/>
          </a:stretch>
        </p:blipFill>
        <p:spPr bwMode="auto">
          <a:xfrm>
            <a:off x="6705600" y="304800"/>
            <a:ext cx="2110153" cy="762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04800" y="6858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Presentation Outline</a:t>
            </a:r>
            <a:endParaRPr b="1" dirty="0">
              <a:solidFill>
                <a:srgbClr val="FF0000"/>
              </a:solidFill>
            </a:endParaRPr>
          </a:p>
        </p:txBody>
      </p:sp>
      <p:sp>
        <p:nvSpPr>
          <p:cNvPr id="71" name="Google Shape;71;p15"/>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Autofit/>
          </a:bodyPr>
          <a:lstStyle/>
          <a:p>
            <a:pPr>
              <a:buClr>
                <a:srgbClr val="434343"/>
              </a:buClr>
            </a:pPr>
            <a:r>
              <a:rPr lang="en" b="1" dirty="0">
                <a:solidFill>
                  <a:srgbClr val="434343"/>
                </a:solidFill>
              </a:rPr>
              <a:t>Introduction - Summary of Functional Requirements</a:t>
            </a:r>
            <a:endParaRPr b="1" dirty="0">
              <a:solidFill>
                <a:srgbClr val="434343"/>
              </a:solidFill>
            </a:endParaRPr>
          </a:p>
          <a:p>
            <a:pPr>
              <a:buClr>
                <a:srgbClr val="CCCCCC"/>
              </a:buClr>
            </a:pPr>
            <a:r>
              <a:rPr lang="en" dirty="0">
                <a:solidFill>
                  <a:srgbClr val="CCCCCC"/>
                </a:solidFill>
              </a:rPr>
              <a:t>Users View</a:t>
            </a:r>
            <a:endParaRPr dirty="0">
              <a:solidFill>
                <a:srgbClr val="CCCCCC"/>
              </a:solidFill>
            </a:endParaRPr>
          </a:p>
          <a:p>
            <a:pPr lvl="1" indent="-342900">
              <a:spcBef>
                <a:spcPts val="0"/>
              </a:spcBef>
              <a:buClr>
                <a:srgbClr val="CCCCCC"/>
              </a:buClr>
              <a:buSzPts val="1800"/>
            </a:pPr>
            <a:r>
              <a:rPr lang="en" sz="1800" dirty="0">
                <a:solidFill>
                  <a:srgbClr val="CCCCCC"/>
                </a:solidFill>
              </a:rPr>
              <a:t>Registration &amp; Login</a:t>
            </a:r>
            <a:endParaRPr sz="1800" dirty="0">
              <a:solidFill>
                <a:srgbClr val="CCCCCC"/>
              </a:solidFill>
            </a:endParaRPr>
          </a:p>
          <a:p>
            <a:pPr lvl="1" indent="-342900">
              <a:spcBef>
                <a:spcPts val="0"/>
              </a:spcBef>
              <a:buClr>
                <a:srgbClr val="CCCCCC"/>
              </a:buClr>
              <a:buSzPts val="1800"/>
            </a:pPr>
            <a:r>
              <a:rPr lang="en" sz="1800" dirty="0">
                <a:solidFill>
                  <a:srgbClr val="CCCCCC"/>
                </a:solidFill>
              </a:rPr>
              <a:t>Accessing Training Material</a:t>
            </a:r>
            <a:endParaRPr sz="1800" dirty="0">
              <a:solidFill>
                <a:srgbClr val="CCCCCC"/>
              </a:solidFill>
            </a:endParaRPr>
          </a:p>
          <a:p>
            <a:pPr lvl="1" indent="-342900">
              <a:spcBef>
                <a:spcPts val="0"/>
              </a:spcBef>
              <a:buClr>
                <a:srgbClr val="CCCCCC"/>
              </a:buClr>
              <a:buSzPts val="1800"/>
            </a:pPr>
            <a:r>
              <a:rPr lang="en" sz="1800" dirty="0">
                <a:solidFill>
                  <a:srgbClr val="CCCCCC"/>
                </a:solidFill>
              </a:rPr>
              <a:t>Tests</a:t>
            </a:r>
            <a:endParaRPr sz="1800" dirty="0">
              <a:solidFill>
                <a:srgbClr val="CCCCCC"/>
              </a:solidFill>
            </a:endParaRPr>
          </a:p>
          <a:p>
            <a:pPr lvl="1" indent="-342900">
              <a:spcBef>
                <a:spcPts val="0"/>
              </a:spcBef>
              <a:buClr>
                <a:srgbClr val="CCCCCC"/>
              </a:buClr>
              <a:buSzPts val="1800"/>
            </a:pPr>
            <a:r>
              <a:rPr lang="en" sz="1800" dirty="0">
                <a:solidFill>
                  <a:srgbClr val="CCCCCC"/>
                </a:solidFill>
              </a:rPr>
              <a:t>Forums</a:t>
            </a:r>
            <a:endParaRPr sz="1800" dirty="0">
              <a:solidFill>
                <a:srgbClr val="CCCCCC"/>
              </a:solidFill>
            </a:endParaRPr>
          </a:p>
          <a:p>
            <a:pPr>
              <a:buClr>
                <a:srgbClr val="CCCCCC"/>
              </a:buClr>
            </a:pPr>
            <a:r>
              <a:rPr lang="en" dirty="0">
                <a:solidFill>
                  <a:srgbClr val="CCCCCC"/>
                </a:solidFill>
              </a:rPr>
              <a:t>Administrator View</a:t>
            </a:r>
            <a:endParaRPr dirty="0">
              <a:solidFill>
                <a:srgbClr val="CCCCCC"/>
              </a:solidFill>
            </a:endParaRPr>
          </a:p>
          <a:p>
            <a:pPr lvl="1" indent="-342900">
              <a:spcBef>
                <a:spcPts val="0"/>
              </a:spcBef>
              <a:buClr>
                <a:srgbClr val="CCCCCC"/>
              </a:buClr>
              <a:buSzPts val="1800"/>
            </a:pPr>
            <a:r>
              <a:rPr lang="en" sz="1800" dirty="0">
                <a:solidFill>
                  <a:srgbClr val="CCCCCC"/>
                </a:solidFill>
              </a:rPr>
              <a:t>Adding/Editing Material</a:t>
            </a:r>
            <a:endParaRPr sz="1800" dirty="0">
              <a:solidFill>
                <a:srgbClr val="CCCCCC"/>
              </a:solidFill>
            </a:endParaRPr>
          </a:p>
          <a:p>
            <a:pPr marL="914400" indent="0">
              <a:spcBef>
                <a:spcPts val="1600"/>
              </a:spcBef>
              <a:spcAft>
                <a:spcPts val="1600"/>
              </a:spcAft>
              <a:buNone/>
            </a:pPr>
            <a:endParaRPr sz="1800" dirty="0">
              <a:solidFill>
                <a:srgbClr val="CCCCCC"/>
              </a:solidFill>
            </a:endParaRPr>
          </a:p>
        </p:txBody>
      </p:sp>
      <p:pic>
        <p:nvPicPr>
          <p:cNvPr id="5" name="0243CDBB-D4E2-456D-B6B8-4AA4BED55143" descr="cid:7AF4281C-03C1-44E4-B15D-33A1661DE80E@cablenet.com.cy">
            <a:extLst>
              <a:ext uri="{FF2B5EF4-FFF2-40B4-BE49-F238E27FC236}">
                <a16:creationId xmlns:a16="http://schemas.microsoft.com/office/drawing/2014/main" id="{F2B6FA53-EAB8-4E3A-AE85-FA88779C2269}"/>
              </a:ext>
            </a:extLst>
          </p:cNvPr>
          <p:cNvPicPr>
            <a:picLocks noChangeAspect="1"/>
          </p:cNvPicPr>
          <p:nvPr/>
        </p:nvPicPr>
        <p:blipFill>
          <a:blip r:embed="rId3" r:link="rId4" cstate="print"/>
          <a:srcRect/>
          <a:stretch>
            <a:fillRect/>
          </a:stretch>
        </p:blipFill>
        <p:spPr bwMode="auto">
          <a:xfrm>
            <a:off x="6096000" y="381000"/>
            <a:ext cx="2743200" cy="9906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1"/>
          <p:cNvSpPr txBox="1">
            <a:spLocks noGrp="1"/>
          </p:cNvSpPr>
          <p:nvPr>
            <p:ph type="title"/>
          </p:nvPr>
        </p:nvSpPr>
        <p:spPr>
          <a:xfrm>
            <a:off x="304800" y="3048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Uploading Files/Videos</a:t>
            </a:r>
            <a:endParaRPr b="1" dirty="0">
              <a:solidFill>
                <a:srgbClr val="FF0000"/>
              </a:solidFill>
            </a:endParaRPr>
          </a:p>
        </p:txBody>
      </p:sp>
      <p:sp>
        <p:nvSpPr>
          <p:cNvPr id="273" name="Google Shape;273;p41"/>
          <p:cNvSpPr txBox="1">
            <a:spLocks noGrp="1"/>
          </p:cNvSpPr>
          <p:nvPr>
            <p:ph type="body" idx="1"/>
          </p:nvPr>
        </p:nvSpPr>
        <p:spPr>
          <a:xfrm>
            <a:off x="304800" y="1219200"/>
            <a:ext cx="8534400" cy="4038600"/>
          </a:xfrm>
          <a:prstGeom prst="rect">
            <a:avLst/>
          </a:prstGeom>
        </p:spPr>
        <p:txBody>
          <a:bodyPr spcFirstLastPara="1" vert="horz" wrap="square" lIns="91425" tIns="91425" rIns="91425" bIns="91425" rtlCol="0" anchor="t" anchorCtr="0">
            <a:noAutofit/>
          </a:bodyPr>
          <a:lstStyle/>
          <a:p>
            <a:pPr marL="0" indent="0" algn="just">
              <a:buNone/>
            </a:pPr>
            <a:r>
              <a:rPr lang="en" sz="2400" dirty="0"/>
              <a:t>From the </a:t>
            </a:r>
            <a:r>
              <a:rPr lang="en" sz="2400" b="1" dirty="0"/>
              <a:t>HOME</a:t>
            </a:r>
            <a:r>
              <a:rPr lang="en" sz="2400" dirty="0"/>
              <a:t> page of the Admin, at the </a:t>
            </a:r>
            <a:r>
              <a:rPr lang="en" sz="2400" b="1" dirty="0"/>
              <a:t>LEARNING</a:t>
            </a:r>
            <a:r>
              <a:rPr lang="en" sz="2400" dirty="0"/>
              <a:t> category click on </a:t>
            </a:r>
            <a:r>
              <a:rPr lang="en" sz="2400" b="1" dirty="0"/>
              <a:t>Document or Video Lessons</a:t>
            </a:r>
            <a:endParaRPr sz="2400" b="1" dirty="0"/>
          </a:p>
          <a:p>
            <a:pPr marL="0" indent="0" algn="just">
              <a:spcBef>
                <a:spcPts val="1600"/>
              </a:spcBef>
              <a:buClr>
                <a:srgbClr val="000000"/>
              </a:buClr>
              <a:buSzPts val="1100"/>
              <a:buNone/>
            </a:pPr>
            <a:r>
              <a:rPr lang="en" sz="2400" dirty="0"/>
              <a:t>Fill in the requested info in the fields and click save</a:t>
            </a:r>
            <a:endParaRPr sz="2400" dirty="0"/>
          </a:p>
          <a:p>
            <a:pPr marL="0" indent="0" algn="just">
              <a:spcBef>
                <a:spcPts val="1600"/>
              </a:spcBef>
              <a:buClr>
                <a:srgbClr val="000000"/>
              </a:buClr>
              <a:buSzPts val="1100"/>
              <a:buNone/>
            </a:pPr>
            <a:r>
              <a:rPr lang="en" sz="2400" dirty="0"/>
              <a:t>From the dropdown select the lesson you are creating this module lesson to. Give a distinctive name and at the url paste the url of the youtube video or the file url which is uploaded on some cloud (preferrably on google drive used by the consortium) click save</a:t>
            </a:r>
            <a:endParaRPr sz="2400" dirty="0"/>
          </a:p>
          <a:p>
            <a:pPr marL="0" indent="0" algn="just">
              <a:spcBef>
                <a:spcPts val="1600"/>
              </a:spcBef>
              <a:buClr>
                <a:srgbClr val="000000"/>
              </a:buClr>
              <a:buSzPts val="1100"/>
              <a:buNone/>
            </a:pPr>
            <a:endParaRPr sz="1400" dirty="0"/>
          </a:p>
          <a:p>
            <a:pPr marL="0" indent="0" algn="just">
              <a:spcBef>
                <a:spcPts val="1600"/>
              </a:spcBef>
              <a:spcAft>
                <a:spcPts val="1600"/>
              </a:spcAft>
              <a:buNone/>
            </a:pPr>
            <a:endParaRPr dirty="0"/>
          </a:p>
        </p:txBody>
      </p:sp>
      <p:pic>
        <p:nvPicPr>
          <p:cNvPr id="275" name="Google Shape;275;p41"/>
          <p:cNvPicPr preferRelativeResize="0"/>
          <p:nvPr/>
        </p:nvPicPr>
        <p:blipFill rotWithShape="1">
          <a:blip r:embed="rId3">
            <a:alphaModFix/>
          </a:blip>
          <a:srcRect t="11520"/>
          <a:stretch/>
        </p:blipFill>
        <p:spPr>
          <a:xfrm>
            <a:off x="762000" y="4343400"/>
            <a:ext cx="7543800" cy="2514600"/>
          </a:xfrm>
          <a:prstGeom prst="rect">
            <a:avLst/>
          </a:prstGeom>
          <a:noFill/>
          <a:ln>
            <a:noFill/>
          </a:ln>
          <a:effectLst>
            <a:outerShdw blurRad="185738" dist="142875" dir="1440000" algn="bl" rotWithShape="0">
              <a:srgbClr val="000000">
                <a:alpha val="50000"/>
              </a:srgbClr>
            </a:outerShdw>
          </a:effectLst>
        </p:spPr>
      </p:pic>
      <p:pic>
        <p:nvPicPr>
          <p:cNvPr id="6" name="0243CDBB-D4E2-456D-B6B8-4AA4BED55143" descr="cid:7AF4281C-03C1-44E4-B15D-33A1661DE80E@cablenet.com.cy">
            <a:extLst>
              <a:ext uri="{FF2B5EF4-FFF2-40B4-BE49-F238E27FC236}">
                <a16:creationId xmlns:a16="http://schemas.microsoft.com/office/drawing/2014/main" id="{4E17AB4B-5306-49D0-8E35-5AEE6901D4CC}"/>
              </a:ext>
            </a:extLst>
          </p:cNvPr>
          <p:cNvPicPr>
            <a:picLocks noChangeAspect="1"/>
          </p:cNvPicPr>
          <p:nvPr/>
        </p:nvPicPr>
        <p:blipFill>
          <a:blip r:embed="rId4" r:link="rId5" cstate="print"/>
          <a:srcRect/>
          <a:stretch>
            <a:fillRect/>
          </a:stretch>
        </p:blipFill>
        <p:spPr bwMode="auto">
          <a:xfrm>
            <a:off x="6553200" y="381000"/>
            <a:ext cx="2110153" cy="762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DD60-0FCA-488B-B033-E62E92115A73}"/>
              </a:ext>
            </a:extLst>
          </p:cNvPr>
          <p:cNvSpPr>
            <a:spLocks noGrp="1"/>
          </p:cNvSpPr>
          <p:nvPr>
            <p:ph type="title"/>
          </p:nvPr>
        </p:nvSpPr>
        <p:spPr>
          <a:xfrm>
            <a:off x="628650" y="171162"/>
            <a:ext cx="2130137" cy="2371148"/>
          </a:xfrm>
        </p:spPr>
        <p:txBody>
          <a:bodyPr vert="horz" lIns="91440" tIns="45720" rIns="91440" bIns="45720" rtlCol="0" anchor="ctr">
            <a:normAutofit/>
          </a:bodyPr>
          <a:lstStyle/>
          <a:p>
            <a:r>
              <a:rPr lang="en-US" sz="2800" kern="1200" dirty="0">
                <a:solidFill>
                  <a:srgbClr val="FFFFFF"/>
                </a:solidFill>
                <a:latin typeface="+mj-lt"/>
                <a:ea typeface="+mj-ea"/>
                <a:cs typeface="+mj-cs"/>
              </a:rPr>
              <a:t>PAYMENT ARRANGEMENTS</a:t>
            </a:r>
          </a:p>
        </p:txBody>
      </p:sp>
      <p:sp>
        <p:nvSpPr>
          <p:cNvPr id="9" name="Title 1">
            <a:extLst>
              <a:ext uri="{FF2B5EF4-FFF2-40B4-BE49-F238E27FC236}">
                <a16:creationId xmlns:a16="http://schemas.microsoft.com/office/drawing/2014/main" id="{EC35DD60-0FCA-488B-B033-E62E92115A73}"/>
              </a:ext>
            </a:extLst>
          </p:cNvPr>
          <p:cNvSpPr txBox="1">
            <a:spLocks/>
          </p:cNvSpPr>
          <p:nvPr/>
        </p:nvSpPr>
        <p:spPr>
          <a:xfrm>
            <a:off x="3707904" y="836712"/>
            <a:ext cx="4752528" cy="5305813"/>
          </a:xfrm>
          <a:prstGeom prst="rect">
            <a:avLst/>
          </a:prstGeom>
        </p:spPr>
        <p:txBody>
          <a:bodyPr vert="horz" lIns="91440" tIns="45720" rIns="91440" bIns="45720" rtlCol="0" anchor="ctr">
            <a:normAutofit/>
          </a:bodyPr>
          <a:lstStyle/>
          <a:p>
            <a:pPr algn="ctr"/>
            <a:endParaRPr lang="el-GR" sz="4800" b="1" dirty="0"/>
          </a:p>
        </p:txBody>
      </p:sp>
      <p:pic>
        <p:nvPicPr>
          <p:cNvPr id="12" name="0243CDBB-D4E2-456D-B6B8-4AA4BED55143" descr="cid:7AF4281C-03C1-44E4-B15D-33A1661DE80E@cablenet.com.cy"/>
          <p:cNvPicPr>
            <a:picLocks noChangeAspect="1"/>
          </p:cNvPicPr>
          <p:nvPr/>
        </p:nvPicPr>
        <p:blipFill>
          <a:blip r:embed="rId3" r:link="rId4" cstate="print"/>
          <a:srcRect/>
          <a:stretch>
            <a:fillRect/>
          </a:stretch>
        </p:blipFill>
        <p:spPr bwMode="auto">
          <a:xfrm>
            <a:off x="7162800" y="0"/>
            <a:ext cx="1981200" cy="609600"/>
          </a:xfrm>
          <a:prstGeom prst="rect">
            <a:avLst/>
          </a:prstGeom>
          <a:noFill/>
          <a:ln w="9525">
            <a:noFill/>
            <a:miter lim="800000"/>
            <a:headEnd/>
            <a:tailEnd/>
          </a:ln>
        </p:spPr>
      </p:pic>
      <p:sp>
        <p:nvSpPr>
          <p:cNvPr id="13" name="TextBox 12"/>
          <p:cNvSpPr txBox="1"/>
          <p:nvPr/>
        </p:nvSpPr>
        <p:spPr>
          <a:xfrm>
            <a:off x="4724400" y="6273225"/>
            <a:ext cx="4419600" cy="584775"/>
          </a:xfrm>
          <a:prstGeom prst="rect">
            <a:avLst/>
          </a:prstGeom>
          <a:noFill/>
        </p:spPr>
        <p:txBody>
          <a:bodyPr wrap="square" rtlCol="0">
            <a:spAutoFit/>
          </a:bodyPr>
          <a:lstStyle/>
          <a:p>
            <a:r>
              <a:rPr lang="en-GB" sz="800" dirty="0">
                <a:latin typeface="+mj-lt"/>
              </a:rPr>
              <a:t>This project is supported by the EU. Any communication or publication related to the Project made by the beneficiaries jointly or individually in any form and using any means, shall indicate that it reflects only the author's view and that the NA and the Commission are not responsible for any use that may be made of the information it contains.</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6324600"/>
            <a:ext cx="1191944" cy="381000"/>
          </a:xfrm>
          <a:prstGeom prst="rect">
            <a:avLst/>
          </a:prstGeom>
        </p:spPr>
      </p:pic>
      <p:sp>
        <p:nvSpPr>
          <p:cNvPr id="11" name="Title 1"/>
          <p:cNvSpPr txBox="1">
            <a:spLocks/>
          </p:cNvSpPr>
          <p:nvPr/>
        </p:nvSpPr>
        <p:spPr>
          <a:xfrm>
            <a:off x="179512" y="404664"/>
            <a:ext cx="3370998" cy="550226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mj-lt"/>
                <a:ea typeface="+mj-ea"/>
                <a:cs typeface="+mj-cs"/>
              </a:rPr>
              <a:t>Questions?</a:t>
            </a:r>
            <a:endParaRPr kumimoji="0" lang="en-GB" sz="4400" b="0" i="0" u="none" strike="noStrike" kern="1200" cap="none" spc="0" normalizeH="0" baseline="0" noProof="0" dirty="0">
              <a:ln>
                <a:noFill/>
              </a:ln>
              <a:solidFill>
                <a:srgbClr val="FFFFFF"/>
              </a:solidFill>
              <a:effectLst/>
              <a:uLnTx/>
              <a:uFillTx/>
              <a:latin typeface="+mj-lt"/>
              <a:ea typeface="+mj-ea"/>
              <a:cs typeface="+mj-cs"/>
            </a:endParaRPr>
          </a:p>
        </p:txBody>
      </p:sp>
      <p:pic>
        <p:nvPicPr>
          <p:cNvPr id="15" name="Picture 14"/>
          <p:cNvPicPr>
            <a:picLocks noChangeAspect="1"/>
          </p:cNvPicPr>
          <p:nvPr/>
        </p:nvPicPr>
        <p:blipFill>
          <a:blip r:embed="rId6" cstate="print"/>
          <a:stretch>
            <a:fillRect/>
          </a:stretch>
        </p:blipFill>
        <p:spPr>
          <a:xfrm>
            <a:off x="3733800" y="1676400"/>
            <a:ext cx="5155592" cy="2954494"/>
          </a:xfrm>
          <a:prstGeom prst="rect">
            <a:avLst/>
          </a:prstGeom>
        </p:spPr>
      </p:pic>
      <p:pic>
        <p:nvPicPr>
          <p:cNvPr id="3" name="Picture 2">
            <a:extLst>
              <a:ext uri="{FF2B5EF4-FFF2-40B4-BE49-F238E27FC236}">
                <a16:creationId xmlns:a16="http://schemas.microsoft.com/office/drawing/2014/main" id="{6FB9DAD3-E22C-4217-879F-EAC2F752FDCE}"/>
              </a:ext>
            </a:extLst>
          </p:cNvPr>
          <p:cNvPicPr>
            <a:picLocks noChangeAspect="1"/>
          </p:cNvPicPr>
          <p:nvPr/>
        </p:nvPicPr>
        <p:blipFill>
          <a:blip r:embed="rId7"/>
          <a:stretch>
            <a:fillRect/>
          </a:stretch>
        </p:blipFill>
        <p:spPr>
          <a:xfrm rot="5400000">
            <a:off x="-1766638" y="1738565"/>
            <a:ext cx="6886076" cy="3352800"/>
          </a:xfrm>
          <a:prstGeom prst="rect">
            <a:avLst/>
          </a:prstGeom>
          <a:solidFill>
            <a:srgbClr val="C54C09"/>
          </a:solidFill>
          <a:effectLst>
            <a:outerShdw blurRad="50800" dist="50800" dir="5400000" algn="ctr" rotWithShape="0">
              <a:srgbClr val="CD4F09"/>
            </a:outerShdw>
          </a:effectLst>
        </p:spPr>
      </p:pic>
      <p:sp>
        <p:nvSpPr>
          <p:cNvPr id="16" name="Title 1">
            <a:extLst>
              <a:ext uri="{FF2B5EF4-FFF2-40B4-BE49-F238E27FC236}">
                <a16:creationId xmlns:a16="http://schemas.microsoft.com/office/drawing/2014/main" id="{0160C8C1-800B-4FE1-A8EA-156B96F047F2}"/>
              </a:ext>
            </a:extLst>
          </p:cNvPr>
          <p:cNvSpPr txBox="1">
            <a:spLocks/>
          </p:cNvSpPr>
          <p:nvPr/>
        </p:nvSpPr>
        <p:spPr>
          <a:xfrm>
            <a:off x="0" y="1905000"/>
            <a:ext cx="3124200" cy="2209800"/>
          </a:xfrm>
          <a:prstGeom prst="rect">
            <a:avLst/>
          </a:prstGeom>
        </p:spPr>
        <p:txBody>
          <a:bodyPr vert="horz" lIns="91440" tIns="45720" rIns="91440" bIns="45720" rtlCol="0" anchor="b">
            <a:normAutofit fontScale="97500"/>
          </a:bodyPr>
          <a:lstStyle/>
          <a:p>
            <a:pPr marL="0" marR="0" lvl="0" indent="0" defTabSz="914400" rtl="0" eaLnBrk="1" fontAlgn="auto" latinLnBrk="0" hangingPunct="1">
              <a:lnSpc>
                <a:spcPct val="90000"/>
              </a:lnSpc>
              <a:spcBef>
                <a:spcPct val="0"/>
              </a:spcBef>
              <a:spcAft>
                <a:spcPts val="0"/>
              </a:spcAft>
              <a:buClrTx/>
              <a:buSzTx/>
              <a:buFontTx/>
              <a:buNone/>
              <a:tabLst/>
              <a:defRPr/>
            </a:pPr>
            <a:r>
              <a:rPr lang="en-GB" sz="5000" b="1" dirty="0">
                <a:solidFill>
                  <a:srgbClr val="FFFFFF"/>
                </a:solidFill>
                <a:latin typeface="+mj-lt"/>
                <a:ea typeface="+mj-ea"/>
                <a:cs typeface="+mj-cs"/>
              </a:rPr>
              <a:t>Questions?</a:t>
            </a:r>
            <a:br>
              <a:rPr kumimoji="0" lang="en-GB" sz="5000" b="0" i="0" u="none" strike="noStrike" kern="1200" cap="none" spc="0" normalizeH="0" baseline="0" noProof="0" dirty="0">
                <a:ln>
                  <a:noFill/>
                </a:ln>
                <a:solidFill>
                  <a:srgbClr val="FFFFFF"/>
                </a:solidFill>
                <a:effectLst/>
                <a:uLnTx/>
                <a:uFillTx/>
                <a:latin typeface="+mj-lt"/>
                <a:ea typeface="+mj-ea"/>
                <a:cs typeface="+mj-cs"/>
              </a:rPr>
            </a:br>
            <a:br>
              <a:rPr kumimoji="0" lang="en-GB" sz="2800" b="0" i="0" u="none" strike="noStrike" kern="1200" cap="none" spc="0" normalizeH="0" baseline="0" noProof="0" dirty="0">
                <a:ln>
                  <a:noFill/>
                </a:ln>
                <a:solidFill>
                  <a:srgbClr val="FFFFFF"/>
                </a:solidFill>
                <a:effectLst/>
                <a:uLnTx/>
                <a:uFillTx/>
                <a:latin typeface="+mj-lt"/>
                <a:ea typeface="+mj-ea"/>
                <a:cs typeface="+mj-cs"/>
              </a:rPr>
            </a:br>
            <a:r>
              <a:rPr kumimoji="0" lang="en-US" sz="2800" b="0" i="0" u="none" strike="noStrike" kern="1200" cap="none" spc="0" normalizeH="0" baseline="0" noProof="0" dirty="0">
                <a:ln>
                  <a:noFill/>
                </a:ln>
                <a:solidFill>
                  <a:srgbClr val="FFFFFF"/>
                </a:solidFill>
                <a:effectLst/>
                <a:uLnTx/>
                <a:uFillTx/>
                <a:latin typeface="+mj-lt"/>
                <a:ea typeface="+mj-ea"/>
                <a:cs typeface="+mj-cs"/>
              </a:rPr>
              <a:t> </a:t>
            </a:r>
          </a:p>
        </p:txBody>
      </p:sp>
    </p:spTree>
    <p:extLst>
      <p:ext uri="{BB962C8B-B14F-4D97-AF65-F5344CB8AC3E}">
        <p14:creationId xmlns:p14="http://schemas.microsoft.com/office/powerpoint/2010/main" val="2191344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3">
            <a:extLst>
              <a:ext uri="{FF2B5EF4-FFF2-40B4-BE49-F238E27FC236}">
                <a16:creationId xmlns:a16="http://schemas.microsoft.com/office/drawing/2014/main" id="{FEF4E260-B79D-41D8-90EB-C84807CD77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601" y="476779"/>
            <a:ext cx="5409338" cy="5920653"/>
          </a:xfrm>
          <a:prstGeom prst="rect">
            <a:avLst/>
          </a:prstGeom>
          <a:solidFill>
            <a:srgbClr val="C54C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41208F6-8B1C-4098-9388-150BC8E447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8590" y="476779"/>
            <a:ext cx="2898287" cy="5920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6D9D79B-D69F-4655-B32D-6422B525EE8C}"/>
              </a:ext>
            </a:extLst>
          </p:cNvPr>
          <p:cNvPicPr>
            <a:picLocks noChangeAspect="1"/>
          </p:cNvPicPr>
          <p:nvPr/>
        </p:nvPicPr>
        <p:blipFill>
          <a:blip r:embed="rId2" cstate="print"/>
          <a:stretch>
            <a:fillRect/>
          </a:stretch>
        </p:blipFill>
        <p:spPr>
          <a:xfrm>
            <a:off x="6019800" y="457200"/>
            <a:ext cx="2743200" cy="685800"/>
          </a:xfrm>
          <a:prstGeom prst="rect">
            <a:avLst/>
          </a:prstGeom>
        </p:spPr>
      </p:pic>
      <p:sp>
        <p:nvSpPr>
          <p:cNvPr id="7" name="Title 1">
            <a:extLst>
              <a:ext uri="{FF2B5EF4-FFF2-40B4-BE49-F238E27FC236}">
                <a16:creationId xmlns:a16="http://schemas.microsoft.com/office/drawing/2014/main" id="{191D78BA-9CFC-4F44-AB6E-1B0E6D71C0B7}"/>
              </a:ext>
            </a:extLst>
          </p:cNvPr>
          <p:cNvSpPr txBox="1">
            <a:spLocks/>
          </p:cNvSpPr>
          <p:nvPr/>
        </p:nvSpPr>
        <p:spPr>
          <a:xfrm>
            <a:off x="1295400" y="2209800"/>
            <a:ext cx="4276165" cy="2433917"/>
          </a:xfrm>
          <a:prstGeom prst="rect">
            <a:avLst/>
          </a:prstGeom>
        </p:spPr>
        <p:txBody>
          <a:bodyPr vert="horz" lIns="91440" tIns="45720" rIns="91440" bIns="45720" rtlCol="0" anchor="b">
            <a:normAutofit fontScale="97500"/>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5000" b="1" i="0" u="none" strike="noStrike" kern="1200" cap="none" spc="0" normalizeH="0" baseline="0" noProof="0" dirty="0">
                <a:ln>
                  <a:noFill/>
                </a:ln>
                <a:solidFill>
                  <a:srgbClr val="FFFFFF"/>
                </a:solidFill>
                <a:effectLst/>
                <a:uLnTx/>
                <a:uFillTx/>
                <a:latin typeface="+mj-lt"/>
                <a:ea typeface="+mj-ea"/>
                <a:cs typeface="+mj-cs"/>
              </a:rPr>
              <a:t>Thank you!!!</a:t>
            </a:r>
            <a:br>
              <a:rPr kumimoji="0" lang="en-GB" sz="5000" b="0" i="0" u="none" strike="noStrike" kern="1200" cap="none" spc="0" normalizeH="0" baseline="0" noProof="0" dirty="0">
                <a:ln>
                  <a:noFill/>
                </a:ln>
                <a:solidFill>
                  <a:srgbClr val="FFFFFF"/>
                </a:solidFill>
                <a:effectLst/>
                <a:uLnTx/>
                <a:uFillTx/>
                <a:latin typeface="+mj-lt"/>
                <a:ea typeface="+mj-ea"/>
                <a:cs typeface="+mj-cs"/>
              </a:rPr>
            </a:br>
            <a:br>
              <a:rPr kumimoji="0" lang="en-GB" sz="2800" b="0" i="0" u="none" strike="noStrike" kern="1200" cap="none" spc="0" normalizeH="0" baseline="0" noProof="0" dirty="0">
                <a:ln>
                  <a:noFill/>
                </a:ln>
                <a:solidFill>
                  <a:srgbClr val="FFFFFF"/>
                </a:solidFill>
                <a:effectLst/>
                <a:uLnTx/>
                <a:uFillTx/>
                <a:latin typeface="+mj-lt"/>
                <a:ea typeface="+mj-ea"/>
                <a:cs typeface="+mj-cs"/>
              </a:rPr>
            </a:br>
            <a:r>
              <a:rPr kumimoji="0" lang="en-US" sz="2800" b="0" i="0" u="none" strike="noStrike" kern="1200" cap="none" spc="0" normalizeH="0" baseline="0" noProof="0" dirty="0">
                <a:ln>
                  <a:noFill/>
                </a:ln>
                <a:solidFill>
                  <a:srgbClr val="FFFFFF"/>
                </a:solidFill>
                <a:effectLst/>
                <a:uLnTx/>
                <a:uFillTx/>
                <a:latin typeface="+mj-lt"/>
                <a:ea typeface="+mj-ea"/>
                <a:cs typeface="+mj-cs"/>
              </a:rPr>
              <a:t> </a:t>
            </a:r>
          </a:p>
        </p:txBody>
      </p:sp>
      <p:pic>
        <p:nvPicPr>
          <p:cNvPr id="8" name="0243CDBB-D4E2-456D-B6B8-4AA4BED55143" descr="cid:7AF4281C-03C1-44E4-B15D-33A1661DE80E@cablenet.com.cy"/>
          <p:cNvPicPr>
            <a:picLocks noChangeAspect="1"/>
          </p:cNvPicPr>
          <p:nvPr/>
        </p:nvPicPr>
        <p:blipFill>
          <a:blip r:embed="rId3" r:link="rId4" cstate="print"/>
          <a:srcRect/>
          <a:stretch>
            <a:fillRect/>
          </a:stretch>
        </p:blipFill>
        <p:spPr bwMode="auto">
          <a:xfrm>
            <a:off x="6096000" y="1295400"/>
            <a:ext cx="2743200" cy="990600"/>
          </a:xfrm>
          <a:prstGeom prst="rect">
            <a:avLst/>
          </a:prstGeom>
          <a:noFill/>
          <a:ln w="9525">
            <a:noFill/>
            <a:miter lim="800000"/>
            <a:headEnd/>
            <a:tailEnd/>
          </a:ln>
        </p:spPr>
      </p:pic>
      <p:pic>
        <p:nvPicPr>
          <p:cNvPr id="2050" name="Picture 2" descr="C:\Users\Thalia\Google Drive\13. COMPe4Mi\3. DISSEMINATION\LOGOS\FDS LOGO.png"/>
          <p:cNvPicPr>
            <a:picLocks noChangeAspect="1" noChangeArrowheads="1"/>
          </p:cNvPicPr>
          <p:nvPr/>
        </p:nvPicPr>
        <p:blipFill>
          <a:blip r:embed="rId5" cstate="print"/>
          <a:srcRect/>
          <a:stretch>
            <a:fillRect/>
          </a:stretch>
        </p:blipFill>
        <p:spPr bwMode="auto">
          <a:xfrm>
            <a:off x="5867400" y="4114800"/>
            <a:ext cx="1600200" cy="1447800"/>
          </a:xfrm>
          <a:prstGeom prst="rect">
            <a:avLst/>
          </a:prstGeom>
          <a:noFill/>
        </p:spPr>
      </p:pic>
      <p:pic>
        <p:nvPicPr>
          <p:cNvPr id="2051" name="Picture 3" descr="C:\Users\Thalia\Google Drive\13. COMPe4Mi\3. DISSEMINATION\LOGOS\logo_fcn_alta_definizione.jpg"/>
          <p:cNvPicPr>
            <a:picLocks noChangeAspect="1" noChangeArrowheads="1"/>
          </p:cNvPicPr>
          <p:nvPr/>
        </p:nvPicPr>
        <p:blipFill>
          <a:blip r:embed="rId6" cstate="print"/>
          <a:srcRect/>
          <a:stretch>
            <a:fillRect/>
          </a:stretch>
        </p:blipFill>
        <p:spPr bwMode="auto">
          <a:xfrm>
            <a:off x="7696200" y="4495800"/>
            <a:ext cx="1143000" cy="657395"/>
          </a:xfrm>
          <a:prstGeom prst="rect">
            <a:avLst/>
          </a:prstGeom>
          <a:noFill/>
        </p:spPr>
      </p:pic>
      <p:pic>
        <p:nvPicPr>
          <p:cNvPr id="2052" name="Picture 4" descr="C:\Users\Thalia\Google Drive\13. COMPe4Mi\3. DISSEMINATION\LOGOS\Logo Eng Earth White .jpg"/>
          <p:cNvPicPr>
            <a:picLocks noChangeAspect="1" noChangeArrowheads="1"/>
          </p:cNvPicPr>
          <p:nvPr/>
        </p:nvPicPr>
        <p:blipFill>
          <a:blip r:embed="rId7" cstate="print"/>
          <a:srcRect/>
          <a:stretch>
            <a:fillRect/>
          </a:stretch>
        </p:blipFill>
        <p:spPr bwMode="auto">
          <a:xfrm>
            <a:off x="8001000" y="5257800"/>
            <a:ext cx="838200" cy="1093162"/>
          </a:xfrm>
          <a:prstGeom prst="rect">
            <a:avLst/>
          </a:prstGeom>
          <a:noFill/>
        </p:spPr>
      </p:pic>
      <p:pic>
        <p:nvPicPr>
          <p:cNvPr id="2053" name="Picture 5" descr="C:\Users\Thalia\Google Drive\13. COMPe4Mi\3. DISSEMINATION\LOGOS\15310735_10157953959550533_1731256606_n.png"/>
          <p:cNvPicPr>
            <a:picLocks noChangeAspect="1" noChangeArrowheads="1"/>
          </p:cNvPicPr>
          <p:nvPr/>
        </p:nvPicPr>
        <p:blipFill>
          <a:blip r:embed="rId8" cstate="print"/>
          <a:srcRect/>
          <a:stretch>
            <a:fillRect/>
          </a:stretch>
        </p:blipFill>
        <p:spPr bwMode="auto">
          <a:xfrm>
            <a:off x="6019800" y="5715000"/>
            <a:ext cx="1386841" cy="990600"/>
          </a:xfrm>
          <a:prstGeom prst="rect">
            <a:avLst/>
          </a:prstGeom>
          <a:noFill/>
        </p:spPr>
      </p:pic>
      <p:pic>
        <p:nvPicPr>
          <p:cNvPr id="2054" name="Picture 6" descr="C:\Users\Thalia\Google Drive\enoros.jpg"/>
          <p:cNvPicPr>
            <a:picLocks noChangeAspect="1" noChangeArrowheads="1"/>
          </p:cNvPicPr>
          <p:nvPr/>
        </p:nvPicPr>
        <p:blipFill>
          <a:blip r:embed="rId9" cstate="print"/>
          <a:srcRect/>
          <a:stretch>
            <a:fillRect/>
          </a:stretch>
        </p:blipFill>
        <p:spPr bwMode="auto">
          <a:xfrm>
            <a:off x="6019800" y="5181600"/>
            <a:ext cx="2017713" cy="533400"/>
          </a:xfrm>
          <a:prstGeom prst="rect">
            <a:avLst/>
          </a:prstGeom>
          <a:noFill/>
        </p:spPr>
      </p:pic>
      <p:sp>
        <p:nvSpPr>
          <p:cNvPr id="9" name="TextBox 8"/>
          <p:cNvSpPr txBox="1"/>
          <p:nvPr/>
        </p:nvSpPr>
        <p:spPr>
          <a:xfrm>
            <a:off x="5943600" y="3962400"/>
            <a:ext cx="2507876" cy="369332"/>
          </a:xfrm>
          <a:prstGeom prst="rect">
            <a:avLst/>
          </a:prstGeom>
          <a:noFill/>
        </p:spPr>
        <p:txBody>
          <a:bodyPr wrap="square" rtlCol="0">
            <a:spAutoFit/>
          </a:bodyPr>
          <a:lstStyle/>
          <a:p>
            <a:r>
              <a:rPr lang="en-US" b="1" dirty="0"/>
              <a:t>Partnership: </a:t>
            </a:r>
          </a:p>
        </p:txBody>
      </p:sp>
    </p:spTree>
    <p:extLst>
      <p:ext uri="{BB962C8B-B14F-4D97-AF65-F5344CB8AC3E}">
        <p14:creationId xmlns:p14="http://schemas.microsoft.com/office/powerpoint/2010/main" val="899282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228600" y="152400"/>
            <a:ext cx="8520600" cy="15240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Introduction - Summary of </a:t>
            </a:r>
            <a:endParaRPr b="1" dirty="0">
              <a:solidFill>
                <a:srgbClr val="FF0000"/>
              </a:solidFill>
            </a:endParaRPr>
          </a:p>
          <a:p>
            <a:pPr algn="l"/>
            <a:r>
              <a:rPr lang="en" b="1" dirty="0">
                <a:solidFill>
                  <a:srgbClr val="FF0000"/>
                </a:solidFill>
              </a:rPr>
              <a:t>Functional Requirements</a:t>
            </a:r>
            <a:endParaRPr b="1" dirty="0">
              <a:solidFill>
                <a:srgbClr val="FF0000"/>
              </a:solidFill>
            </a:endParaRPr>
          </a:p>
        </p:txBody>
      </p:sp>
      <p:sp>
        <p:nvSpPr>
          <p:cNvPr id="78" name="Google Shape;78;p16"/>
          <p:cNvSpPr txBox="1">
            <a:spLocks noGrp="1"/>
          </p:cNvSpPr>
          <p:nvPr>
            <p:ph type="body" idx="1"/>
          </p:nvPr>
        </p:nvSpPr>
        <p:spPr>
          <a:xfrm>
            <a:off x="304800" y="1676400"/>
            <a:ext cx="8520600" cy="2133600"/>
          </a:xfrm>
          <a:prstGeom prst="rect">
            <a:avLst/>
          </a:prstGeom>
        </p:spPr>
        <p:txBody>
          <a:bodyPr spcFirstLastPara="1" vert="horz" wrap="square" lIns="91425" tIns="91425" rIns="91425" bIns="91425" rtlCol="0" anchor="t" anchorCtr="0">
            <a:noAutofit/>
          </a:bodyPr>
          <a:lstStyle/>
          <a:p>
            <a:pPr marL="0" indent="0">
              <a:spcAft>
                <a:spcPts val="1600"/>
              </a:spcAft>
              <a:buNone/>
            </a:pPr>
            <a:r>
              <a:rPr lang="en" sz="2800" b="1" dirty="0"/>
              <a:t>Functional requirements</a:t>
            </a:r>
            <a:r>
              <a:rPr lang="en" sz="2800" dirty="0"/>
              <a:t> define a function of a system or its component, where a function is described as a specification of behavior between outputs and inputs.</a:t>
            </a:r>
            <a:endParaRPr sz="2800" dirty="0"/>
          </a:p>
        </p:txBody>
      </p:sp>
      <p:sp>
        <p:nvSpPr>
          <p:cNvPr id="81" name="Google Shape;81;p16"/>
          <p:cNvSpPr txBox="1">
            <a:spLocks noGrp="1"/>
          </p:cNvSpPr>
          <p:nvPr>
            <p:ph type="body" idx="1"/>
          </p:nvPr>
        </p:nvSpPr>
        <p:spPr>
          <a:xfrm>
            <a:off x="6019800" y="3429000"/>
            <a:ext cx="2978426" cy="2286000"/>
          </a:xfrm>
          <a:prstGeom prst="rect">
            <a:avLst/>
          </a:prstGeom>
        </p:spPr>
        <p:txBody>
          <a:bodyPr spcFirstLastPara="1" vert="horz" wrap="square" lIns="91425" tIns="91425" rIns="91425" bIns="91425" rtlCol="0" anchor="t" anchorCtr="0">
            <a:noAutofit/>
          </a:bodyPr>
          <a:lstStyle/>
          <a:p>
            <a:pPr marL="0" indent="0">
              <a:buNone/>
            </a:pPr>
            <a:r>
              <a:rPr lang="en" sz="2000" b="1" dirty="0"/>
              <a:t>FR Specification Document </a:t>
            </a:r>
            <a:r>
              <a:rPr lang="en" sz="2000" dirty="0"/>
              <a:t>has already been disseminated and agreed</a:t>
            </a:r>
            <a:endParaRPr sz="2000" dirty="0"/>
          </a:p>
          <a:p>
            <a:pPr marL="0" indent="0">
              <a:spcBef>
                <a:spcPts val="1600"/>
              </a:spcBef>
              <a:spcAft>
                <a:spcPts val="1600"/>
              </a:spcAft>
              <a:buNone/>
            </a:pPr>
            <a:r>
              <a:rPr lang="en" sz="2000" dirty="0"/>
              <a:t>Changes that contradict the agreed Functional Requirements are </a:t>
            </a:r>
            <a:r>
              <a:rPr lang="en" sz="2000" b="1" u="sng" dirty="0"/>
              <a:t>impossible</a:t>
            </a:r>
            <a:r>
              <a:rPr lang="en" sz="2000" dirty="0"/>
              <a:t> to be implemented</a:t>
            </a:r>
            <a:endParaRPr sz="2000" dirty="0"/>
          </a:p>
        </p:txBody>
      </p:sp>
      <p:pic>
        <p:nvPicPr>
          <p:cNvPr id="7" name="0243CDBB-D4E2-456D-B6B8-4AA4BED55143" descr="cid:7AF4281C-03C1-44E4-B15D-33A1661DE80E@cablenet.com.cy">
            <a:extLst>
              <a:ext uri="{FF2B5EF4-FFF2-40B4-BE49-F238E27FC236}">
                <a16:creationId xmlns:a16="http://schemas.microsoft.com/office/drawing/2014/main" id="{39BF269F-2749-4389-BC23-6D7789FFB94D}"/>
              </a:ext>
            </a:extLst>
          </p:cNvPr>
          <p:cNvPicPr>
            <a:picLocks noChangeAspect="1"/>
          </p:cNvPicPr>
          <p:nvPr/>
        </p:nvPicPr>
        <p:blipFill>
          <a:blip r:embed="rId3" r:link="rId4" cstate="print"/>
          <a:srcRect/>
          <a:stretch>
            <a:fillRect/>
          </a:stretch>
        </p:blipFill>
        <p:spPr bwMode="auto">
          <a:xfrm>
            <a:off x="6781800" y="304800"/>
            <a:ext cx="2133600" cy="770467"/>
          </a:xfrm>
          <a:prstGeom prst="rect">
            <a:avLst/>
          </a:prstGeom>
          <a:noFill/>
          <a:ln w="9525">
            <a:noFill/>
            <a:miter lim="800000"/>
            <a:headEnd/>
            <a:tailEnd/>
          </a:ln>
        </p:spPr>
      </p:pic>
      <p:pic>
        <p:nvPicPr>
          <p:cNvPr id="3" name="Picture 2" descr="A screenshot of a cell phone&#10;&#10;Description automatically generated">
            <a:extLst>
              <a:ext uri="{FF2B5EF4-FFF2-40B4-BE49-F238E27FC236}">
                <a16:creationId xmlns:a16="http://schemas.microsoft.com/office/drawing/2014/main" id="{8B1BF048-89E7-4DB9-BA1B-939DD05278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3505200"/>
            <a:ext cx="5486400" cy="28658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81000" y="3810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Architecture</a:t>
            </a:r>
            <a:endParaRPr b="1" dirty="0">
              <a:solidFill>
                <a:srgbClr val="FF0000"/>
              </a:solidFill>
            </a:endParaRPr>
          </a:p>
        </p:txBody>
      </p:sp>
      <p:pic>
        <p:nvPicPr>
          <p:cNvPr id="5" name="0243CDBB-D4E2-456D-B6B8-4AA4BED55143" descr="cid:7AF4281C-03C1-44E4-B15D-33A1661DE80E@cablenet.com.cy">
            <a:extLst>
              <a:ext uri="{FF2B5EF4-FFF2-40B4-BE49-F238E27FC236}">
                <a16:creationId xmlns:a16="http://schemas.microsoft.com/office/drawing/2014/main" id="{9A1DC9F5-E340-4213-8111-93F949816A22}"/>
              </a:ext>
            </a:extLst>
          </p:cNvPr>
          <p:cNvPicPr>
            <a:picLocks noChangeAspect="1"/>
          </p:cNvPicPr>
          <p:nvPr/>
        </p:nvPicPr>
        <p:blipFill>
          <a:blip r:embed="rId3" r:link="rId4" cstate="print"/>
          <a:srcRect/>
          <a:stretch>
            <a:fillRect/>
          </a:stretch>
        </p:blipFill>
        <p:spPr bwMode="auto">
          <a:xfrm>
            <a:off x="6781800" y="304800"/>
            <a:ext cx="1905000" cy="687917"/>
          </a:xfrm>
          <a:prstGeom prst="rect">
            <a:avLst/>
          </a:prstGeom>
          <a:noFill/>
          <a:ln w="9525">
            <a:noFill/>
            <a:miter lim="800000"/>
            <a:headEnd/>
            <a:tailEnd/>
          </a:ln>
        </p:spPr>
      </p:pic>
      <p:pic>
        <p:nvPicPr>
          <p:cNvPr id="3" name="Picture 2">
            <a:extLst>
              <a:ext uri="{FF2B5EF4-FFF2-40B4-BE49-F238E27FC236}">
                <a16:creationId xmlns:a16="http://schemas.microsoft.com/office/drawing/2014/main" id="{048FC375-ECC8-4BFB-8A6E-6A754FFD0DFD}"/>
              </a:ext>
            </a:extLst>
          </p:cNvPr>
          <p:cNvPicPr>
            <a:picLocks noChangeAspect="1"/>
          </p:cNvPicPr>
          <p:nvPr/>
        </p:nvPicPr>
        <p:blipFill>
          <a:blip r:embed="rId5"/>
          <a:stretch>
            <a:fillRect/>
          </a:stretch>
        </p:blipFill>
        <p:spPr>
          <a:xfrm>
            <a:off x="2057400" y="1066800"/>
            <a:ext cx="5257800" cy="55329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228600" y="3810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Platform and Website Structure</a:t>
            </a:r>
            <a:endParaRPr b="1" dirty="0">
              <a:solidFill>
                <a:srgbClr val="FF0000"/>
              </a:solidFill>
            </a:endParaRPr>
          </a:p>
        </p:txBody>
      </p:sp>
      <p:pic>
        <p:nvPicPr>
          <p:cNvPr id="5" name="0243CDBB-D4E2-456D-B6B8-4AA4BED55143" descr="cid:7AF4281C-03C1-44E4-B15D-33A1661DE80E@cablenet.com.cy">
            <a:extLst>
              <a:ext uri="{FF2B5EF4-FFF2-40B4-BE49-F238E27FC236}">
                <a16:creationId xmlns:a16="http://schemas.microsoft.com/office/drawing/2014/main" id="{C30E0CD6-74F5-4132-B6C8-B6432C53E9B9}"/>
              </a:ext>
            </a:extLst>
          </p:cNvPr>
          <p:cNvPicPr>
            <a:picLocks noChangeAspect="1"/>
          </p:cNvPicPr>
          <p:nvPr/>
        </p:nvPicPr>
        <p:blipFill>
          <a:blip r:embed="rId3" r:link="rId4" cstate="print"/>
          <a:srcRect/>
          <a:stretch>
            <a:fillRect/>
          </a:stretch>
        </p:blipFill>
        <p:spPr bwMode="auto">
          <a:xfrm>
            <a:off x="6934199" y="1219200"/>
            <a:ext cx="2110153" cy="762000"/>
          </a:xfrm>
          <a:prstGeom prst="rect">
            <a:avLst/>
          </a:prstGeom>
          <a:noFill/>
          <a:ln w="9525">
            <a:noFill/>
            <a:miter lim="800000"/>
            <a:headEnd/>
            <a:tailEnd/>
          </a:ln>
        </p:spPr>
      </p:pic>
      <p:pic>
        <p:nvPicPr>
          <p:cNvPr id="6" name="image5.png">
            <a:extLst>
              <a:ext uri="{FF2B5EF4-FFF2-40B4-BE49-F238E27FC236}">
                <a16:creationId xmlns:a16="http://schemas.microsoft.com/office/drawing/2014/main" id="{46143B4A-D04C-46E6-9C78-CFDBAB7C3F2F}"/>
              </a:ext>
            </a:extLst>
          </p:cNvPr>
          <p:cNvPicPr/>
          <p:nvPr/>
        </p:nvPicPr>
        <p:blipFill>
          <a:blip r:embed="rId5" cstate="print"/>
          <a:srcRect/>
          <a:stretch>
            <a:fillRect/>
          </a:stretch>
        </p:blipFill>
        <p:spPr>
          <a:xfrm>
            <a:off x="304800" y="2133600"/>
            <a:ext cx="6858000" cy="4267200"/>
          </a:xfrm>
          <a:prstGeom prst="rect">
            <a:avLst/>
          </a:prstGeo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04800" y="5334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Presentation Outline</a:t>
            </a:r>
            <a:endParaRPr b="1" dirty="0">
              <a:solidFill>
                <a:srgbClr val="FF0000"/>
              </a:solidFill>
            </a:endParaRPr>
          </a:p>
        </p:txBody>
      </p:sp>
      <p:sp>
        <p:nvSpPr>
          <p:cNvPr id="101" name="Google Shape;101;p19"/>
          <p:cNvSpPr txBox="1">
            <a:spLocks noGrp="1"/>
          </p:cNvSpPr>
          <p:nvPr>
            <p:ph type="body" idx="1"/>
          </p:nvPr>
        </p:nvSpPr>
        <p:spPr>
          <a:xfrm>
            <a:off x="457200" y="1752600"/>
            <a:ext cx="8520600" cy="3416400"/>
          </a:xfrm>
          <a:prstGeom prst="rect">
            <a:avLst/>
          </a:prstGeom>
        </p:spPr>
        <p:txBody>
          <a:bodyPr spcFirstLastPara="1" vert="horz" wrap="square" lIns="91425" tIns="91425" rIns="91425" bIns="91425" rtlCol="0" anchor="t" anchorCtr="0">
            <a:noAutofit/>
          </a:bodyPr>
          <a:lstStyle/>
          <a:p>
            <a:pPr>
              <a:buClr>
                <a:srgbClr val="38761D"/>
              </a:buClr>
            </a:pPr>
            <a:r>
              <a:rPr lang="en" b="1">
                <a:solidFill>
                  <a:srgbClr val="38761D"/>
                </a:solidFill>
              </a:rPr>
              <a:t>Introduction - Summary of Functional Requirements</a:t>
            </a:r>
            <a:endParaRPr b="1">
              <a:solidFill>
                <a:srgbClr val="38761D"/>
              </a:solidFill>
            </a:endParaRPr>
          </a:p>
          <a:p>
            <a:pPr>
              <a:buClr>
                <a:srgbClr val="434343"/>
              </a:buClr>
            </a:pPr>
            <a:r>
              <a:rPr lang="en" b="1">
                <a:solidFill>
                  <a:srgbClr val="434343"/>
                </a:solidFill>
              </a:rPr>
              <a:t>Users View</a:t>
            </a:r>
            <a:endParaRPr b="1">
              <a:solidFill>
                <a:srgbClr val="434343"/>
              </a:solidFill>
            </a:endParaRPr>
          </a:p>
          <a:p>
            <a:pPr lvl="1" indent="-342900">
              <a:spcBef>
                <a:spcPts val="0"/>
              </a:spcBef>
              <a:buClr>
                <a:srgbClr val="434343"/>
              </a:buClr>
              <a:buSzPts val="1800"/>
            </a:pPr>
            <a:r>
              <a:rPr lang="en" sz="1800">
                <a:solidFill>
                  <a:srgbClr val="434343"/>
                </a:solidFill>
              </a:rPr>
              <a:t>Registration &amp; Login</a:t>
            </a:r>
            <a:endParaRPr sz="1800">
              <a:solidFill>
                <a:srgbClr val="434343"/>
              </a:solidFill>
            </a:endParaRPr>
          </a:p>
          <a:p>
            <a:pPr lvl="1" indent="-342900">
              <a:spcBef>
                <a:spcPts val="0"/>
              </a:spcBef>
              <a:buClr>
                <a:srgbClr val="434343"/>
              </a:buClr>
              <a:buSzPts val="1800"/>
            </a:pPr>
            <a:r>
              <a:rPr lang="en" sz="1800">
                <a:solidFill>
                  <a:srgbClr val="434343"/>
                </a:solidFill>
              </a:rPr>
              <a:t>Accessing Training Material</a:t>
            </a:r>
            <a:endParaRPr sz="1800">
              <a:solidFill>
                <a:srgbClr val="434343"/>
              </a:solidFill>
            </a:endParaRPr>
          </a:p>
          <a:p>
            <a:pPr lvl="1" indent="-342900">
              <a:spcBef>
                <a:spcPts val="0"/>
              </a:spcBef>
              <a:buClr>
                <a:srgbClr val="434343"/>
              </a:buClr>
              <a:buSzPts val="1800"/>
            </a:pPr>
            <a:r>
              <a:rPr lang="en" sz="1800">
                <a:solidFill>
                  <a:srgbClr val="434343"/>
                </a:solidFill>
              </a:rPr>
              <a:t>Tests</a:t>
            </a:r>
            <a:endParaRPr sz="1800">
              <a:solidFill>
                <a:srgbClr val="434343"/>
              </a:solidFill>
            </a:endParaRPr>
          </a:p>
          <a:p>
            <a:pPr lvl="1" indent="-342900">
              <a:spcBef>
                <a:spcPts val="0"/>
              </a:spcBef>
              <a:buClr>
                <a:srgbClr val="434343"/>
              </a:buClr>
              <a:buSzPts val="1800"/>
            </a:pPr>
            <a:r>
              <a:rPr lang="en" sz="1800">
                <a:solidFill>
                  <a:srgbClr val="434343"/>
                </a:solidFill>
              </a:rPr>
              <a:t>Forums</a:t>
            </a:r>
            <a:endParaRPr sz="1800">
              <a:solidFill>
                <a:srgbClr val="434343"/>
              </a:solidFill>
            </a:endParaRPr>
          </a:p>
          <a:p>
            <a:pPr>
              <a:buClr>
                <a:srgbClr val="CCCCCC"/>
              </a:buClr>
            </a:pPr>
            <a:r>
              <a:rPr lang="en">
                <a:solidFill>
                  <a:srgbClr val="CCCCCC"/>
                </a:solidFill>
              </a:rPr>
              <a:t>Administrator View</a:t>
            </a:r>
            <a:endParaRPr>
              <a:solidFill>
                <a:srgbClr val="CCCCCC"/>
              </a:solidFill>
            </a:endParaRPr>
          </a:p>
          <a:p>
            <a:pPr lvl="1" indent="-342900">
              <a:spcBef>
                <a:spcPts val="0"/>
              </a:spcBef>
              <a:buClr>
                <a:srgbClr val="CCCCCC"/>
              </a:buClr>
              <a:buSzPts val="1800"/>
            </a:pPr>
            <a:r>
              <a:rPr lang="en" sz="1800">
                <a:solidFill>
                  <a:srgbClr val="CCCCCC"/>
                </a:solidFill>
              </a:rPr>
              <a:t>Adding/Editing Material</a:t>
            </a:r>
            <a:endParaRPr sz="1800">
              <a:solidFill>
                <a:srgbClr val="CCCCCC"/>
              </a:solidFill>
            </a:endParaRPr>
          </a:p>
          <a:p>
            <a:pPr marL="914400" indent="0">
              <a:spcBef>
                <a:spcPts val="1600"/>
              </a:spcBef>
              <a:spcAft>
                <a:spcPts val="1600"/>
              </a:spcAft>
              <a:buNone/>
            </a:pPr>
            <a:endParaRPr sz="1800">
              <a:solidFill>
                <a:srgbClr val="CCCCCC"/>
              </a:solidFill>
            </a:endParaRPr>
          </a:p>
        </p:txBody>
      </p:sp>
      <p:pic>
        <p:nvPicPr>
          <p:cNvPr id="5" name="0243CDBB-D4E2-456D-B6B8-4AA4BED55143" descr="cid:7AF4281C-03C1-44E4-B15D-33A1661DE80E@cablenet.com.cy">
            <a:extLst>
              <a:ext uri="{FF2B5EF4-FFF2-40B4-BE49-F238E27FC236}">
                <a16:creationId xmlns:a16="http://schemas.microsoft.com/office/drawing/2014/main" id="{8BC115F6-5E93-4A61-8664-95F32B58B104}"/>
              </a:ext>
            </a:extLst>
          </p:cNvPr>
          <p:cNvPicPr>
            <a:picLocks noChangeAspect="1"/>
          </p:cNvPicPr>
          <p:nvPr/>
        </p:nvPicPr>
        <p:blipFill>
          <a:blip r:embed="rId3" r:link="rId4" cstate="print"/>
          <a:srcRect/>
          <a:stretch>
            <a:fillRect/>
          </a:stretch>
        </p:blipFill>
        <p:spPr bwMode="auto">
          <a:xfrm>
            <a:off x="6365632" y="457200"/>
            <a:ext cx="2321168" cy="838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228600" y="381000"/>
            <a:ext cx="8520600" cy="572700"/>
          </a:xfrm>
          <a:prstGeom prst="rect">
            <a:avLst/>
          </a:prstGeom>
        </p:spPr>
        <p:txBody>
          <a:bodyPr spcFirstLastPara="1" vert="horz" wrap="square" lIns="91425" tIns="91425" rIns="91425" bIns="91425" rtlCol="0" anchor="t" anchorCtr="0">
            <a:noAutofit/>
          </a:bodyPr>
          <a:lstStyle/>
          <a:p>
            <a:pPr algn="l"/>
            <a:r>
              <a:rPr lang="en" b="1" dirty="0">
                <a:solidFill>
                  <a:srgbClr val="FF0000"/>
                </a:solidFill>
              </a:rPr>
              <a:t>Users View</a:t>
            </a:r>
            <a:endParaRPr b="1" dirty="0">
              <a:solidFill>
                <a:srgbClr val="FF0000"/>
              </a:solidFill>
            </a:endParaRPr>
          </a:p>
        </p:txBody>
      </p:sp>
      <p:sp>
        <p:nvSpPr>
          <p:cNvPr id="108" name="Google Shape;108;p20"/>
          <p:cNvSpPr txBox="1">
            <a:spLocks noGrp="1"/>
          </p:cNvSpPr>
          <p:nvPr>
            <p:ph type="body" idx="1"/>
          </p:nvPr>
        </p:nvSpPr>
        <p:spPr>
          <a:xfrm>
            <a:off x="304800" y="1295400"/>
            <a:ext cx="8686800" cy="5029200"/>
          </a:xfrm>
          <a:prstGeom prst="rect">
            <a:avLst/>
          </a:prstGeom>
        </p:spPr>
        <p:txBody>
          <a:bodyPr spcFirstLastPara="1" vert="horz" wrap="square" lIns="91425" tIns="91425" rIns="91425" bIns="91425" rtlCol="0" anchor="t" anchorCtr="0">
            <a:noAutofit/>
          </a:bodyPr>
          <a:lstStyle/>
          <a:p>
            <a:pPr marL="0" indent="0" algn="just">
              <a:buNone/>
            </a:pPr>
            <a:r>
              <a:rPr lang="en" sz="2600" b="1" dirty="0"/>
              <a:t>Users view </a:t>
            </a:r>
            <a:r>
              <a:rPr lang="en" sz="2600" dirty="0"/>
              <a:t>is where the </a:t>
            </a:r>
            <a:r>
              <a:rPr lang="en" sz="2600" i="1" dirty="0"/>
              <a:t>registered users</a:t>
            </a:r>
            <a:r>
              <a:rPr lang="en" sz="2600" dirty="0"/>
              <a:t> </a:t>
            </a:r>
            <a:r>
              <a:rPr lang="en" sz="2600" i="1" dirty="0"/>
              <a:t>interact</a:t>
            </a:r>
            <a:r>
              <a:rPr lang="en" sz="2600" dirty="0"/>
              <a:t> with the platform</a:t>
            </a:r>
            <a:endParaRPr sz="2600" dirty="0"/>
          </a:p>
          <a:p>
            <a:pPr marL="0" indent="0" algn="just">
              <a:spcBef>
                <a:spcPts val="1600"/>
              </a:spcBef>
              <a:buNone/>
            </a:pPr>
            <a:r>
              <a:rPr lang="en" sz="2600" b="1" dirty="0"/>
              <a:t>Registered Users</a:t>
            </a:r>
            <a:r>
              <a:rPr lang="en" sz="2600" dirty="0"/>
              <a:t> → Users that have registered with a valid email address to the platform. By using their credentials (username which is usually the email address and password) they can login to the members only area of the platform</a:t>
            </a:r>
            <a:endParaRPr sz="2600" dirty="0"/>
          </a:p>
          <a:p>
            <a:pPr marL="0" indent="0" algn="just">
              <a:spcBef>
                <a:spcPts val="1600"/>
              </a:spcBef>
              <a:buNone/>
            </a:pPr>
            <a:r>
              <a:rPr lang="en" sz="2600" b="1" dirty="0"/>
              <a:t>Interact</a:t>
            </a:r>
            <a:r>
              <a:rPr lang="en" sz="2600" dirty="0"/>
              <a:t> → Interaction is defined as a set of actions that a user performs on the platform. Usually these action require some kind of input from the user and the platform produces an output. Actions = Functionalities (Functional Requirements)</a:t>
            </a:r>
            <a:endParaRPr sz="2600" dirty="0"/>
          </a:p>
          <a:p>
            <a:pPr marL="0" indent="0" algn="just">
              <a:spcBef>
                <a:spcPts val="1600"/>
              </a:spcBef>
              <a:spcAft>
                <a:spcPts val="1600"/>
              </a:spcAft>
              <a:buNone/>
            </a:pPr>
            <a:endParaRPr dirty="0"/>
          </a:p>
        </p:txBody>
      </p:sp>
      <p:pic>
        <p:nvPicPr>
          <p:cNvPr id="5" name="0243CDBB-D4E2-456D-B6B8-4AA4BED55143" descr="cid:7AF4281C-03C1-44E4-B15D-33A1661DE80E@cablenet.com.cy">
            <a:extLst>
              <a:ext uri="{FF2B5EF4-FFF2-40B4-BE49-F238E27FC236}">
                <a16:creationId xmlns:a16="http://schemas.microsoft.com/office/drawing/2014/main" id="{61B85F44-0B08-4979-9829-7F3FDCCD0C94}"/>
              </a:ext>
            </a:extLst>
          </p:cNvPr>
          <p:cNvPicPr>
            <a:picLocks noChangeAspect="1"/>
          </p:cNvPicPr>
          <p:nvPr/>
        </p:nvPicPr>
        <p:blipFill>
          <a:blip r:embed="rId3" r:link="rId4" cstate="print"/>
          <a:srcRect/>
          <a:stretch>
            <a:fillRect/>
          </a:stretch>
        </p:blipFill>
        <p:spPr bwMode="auto">
          <a:xfrm>
            <a:off x="6477000" y="381000"/>
            <a:ext cx="2321168" cy="838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81000" y="457200"/>
            <a:ext cx="8520600" cy="572700"/>
          </a:xfrm>
          <a:prstGeom prst="rect">
            <a:avLst/>
          </a:prstGeom>
        </p:spPr>
        <p:txBody>
          <a:bodyPr spcFirstLastPara="1" vert="horz" wrap="square" lIns="91425" tIns="91425" rIns="91425" bIns="91425" rtlCol="0" anchor="t" anchorCtr="0">
            <a:noAutofit/>
          </a:bodyPr>
          <a:lstStyle/>
          <a:p>
            <a:pPr algn="l"/>
            <a:r>
              <a:rPr lang="en" sz="4800" b="1" dirty="0">
                <a:solidFill>
                  <a:srgbClr val="FF0000"/>
                </a:solidFill>
              </a:rPr>
              <a:t>Login</a:t>
            </a:r>
            <a:endParaRPr sz="4800" b="1" dirty="0">
              <a:solidFill>
                <a:srgbClr val="FF0000"/>
              </a:solidFill>
            </a:endParaRPr>
          </a:p>
        </p:txBody>
      </p:sp>
      <p:sp>
        <p:nvSpPr>
          <p:cNvPr id="115" name="Google Shape;115;p21"/>
          <p:cNvSpPr txBox="1">
            <a:spLocks noGrp="1"/>
          </p:cNvSpPr>
          <p:nvPr>
            <p:ph type="body" idx="1"/>
          </p:nvPr>
        </p:nvSpPr>
        <p:spPr>
          <a:xfrm>
            <a:off x="304800" y="1447800"/>
            <a:ext cx="8610600" cy="5105400"/>
          </a:xfrm>
          <a:prstGeom prst="rect">
            <a:avLst/>
          </a:prstGeom>
        </p:spPr>
        <p:txBody>
          <a:bodyPr spcFirstLastPara="1" vert="horz" wrap="square" lIns="91425" tIns="91425" rIns="91425" bIns="91425" rtlCol="0" anchor="t" anchorCtr="0">
            <a:noAutofit/>
          </a:bodyPr>
          <a:lstStyle/>
          <a:p>
            <a:pPr marL="0" indent="0">
              <a:buNone/>
            </a:pPr>
            <a:r>
              <a:rPr lang="en" b="1" dirty="0"/>
              <a:t>Login </a:t>
            </a:r>
            <a:r>
              <a:rPr lang="en" dirty="0"/>
              <a:t>is the process based on which a guest user will use his valid credentials (username, password) created during the registration process in order to access the private areas of the platform.</a:t>
            </a:r>
            <a:endParaRPr dirty="0"/>
          </a:p>
          <a:p>
            <a:pPr marL="0" indent="0">
              <a:spcBef>
                <a:spcPts val="1600"/>
              </a:spcBef>
              <a:buNone/>
            </a:pPr>
            <a:r>
              <a:rPr lang="en" dirty="0"/>
              <a:t>How to login:</a:t>
            </a:r>
          </a:p>
          <a:p>
            <a:pPr>
              <a:spcBef>
                <a:spcPts val="1600"/>
              </a:spcBef>
              <a:buFont typeface="Arial" pitchFamily="34" charset="0"/>
              <a:buAutoNum type="arabicPeriod"/>
            </a:pPr>
            <a:r>
              <a:rPr lang="en" dirty="0"/>
              <a:t>Visit</a:t>
            </a:r>
            <a:r>
              <a:rPr lang="en-US" dirty="0"/>
              <a:t>: http://portal.compe4mi.eu/account/login</a:t>
            </a:r>
          </a:p>
          <a:p>
            <a:pPr>
              <a:buAutoNum type="arabicPeriod"/>
            </a:pPr>
            <a:r>
              <a:rPr lang="en" dirty="0"/>
              <a:t>Enter credentials</a:t>
            </a:r>
            <a:endParaRPr dirty="0"/>
          </a:p>
          <a:p>
            <a:pPr>
              <a:buAutoNum type="arabicPeriod"/>
            </a:pPr>
            <a:r>
              <a:rPr lang="en" dirty="0"/>
              <a:t>Click login</a:t>
            </a:r>
            <a:endParaRPr dirty="0"/>
          </a:p>
          <a:p>
            <a:pPr marL="0" indent="0">
              <a:spcBef>
                <a:spcPts val="1600"/>
              </a:spcBef>
              <a:buNone/>
            </a:pPr>
            <a:endParaRPr dirty="0"/>
          </a:p>
          <a:p>
            <a:pPr marL="0" indent="0">
              <a:spcBef>
                <a:spcPts val="1600"/>
              </a:spcBef>
              <a:spcAft>
                <a:spcPts val="1600"/>
              </a:spcAft>
              <a:buNone/>
            </a:pPr>
            <a:endParaRPr dirty="0"/>
          </a:p>
        </p:txBody>
      </p:sp>
      <p:pic>
        <p:nvPicPr>
          <p:cNvPr id="5" name="0243CDBB-D4E2-456D-B6B8-4AA4BED55143" descr="cid:7AF4281C-03C1-44E4-B15D-33A1661DE80E@cablenet.com.cy">
            <a:extLst>
              <a:ext uri="{FF2B5EF4-FFF2-40B4-BE49-F238E27FC236}">
                <a16:creationId xmlns:a16="http://schemas.microsoft.com/office/drawing/2014/main" id="{0C892935-FD88-41E9-8406-8B0D3626F2DC}"/>
              </a:ext>
            </a:extLst>
          </p:cNvPr>
          <p:cNvPicPr>
            <a:picLocks noChangeAspect="1"/>
          </p:cNvPicPr>
          <p:nvPr/>
        </p:nvPicPr>
        <p:blipFill>
          <a:blip r:embed="rId3" r:link="rId4" cstate="print"/>
          <a:srcRect/>
          <a:stretch>
            <a:fillRect/>
          </a:stretch>
        </p:blipFill>
        <p:spPr bwMode="auto">
          <a:xfrm>
            <a:off x="6324600" y="381000"/>
            <a:ext cx="2321168" cy="838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1157</Words>
  <Application>Microsoft Office PowerPoint</Application>
  <PresentationFormat>On-screen Show (4:3)</PresentationFormat>
  <Paragraphs>142</Paragraphs>
  <Slides>32</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Theme1</vt:lpstr>
      <vt:lpstr>PowerPoint Presentation</vt:lpstr>
      <vt:lpstr>Presentation Outline</vt:lpstr>
      <vt:lpstr>Presentation Outline</vt:lpstr>
      <vt:lpstr>Introduction - Summary of  Functional Requirements</vt:lpstr>
      <vt:lpstr>Architecture</vt:lpstr>
      <vt:lpstr>Platform and Website Structure</vt:lpstr>
      <vt:lpstr>Presentation Outline</vt:lpstr>
      <vt:lpstr>Users View</vt:lpstr>
      <vt:lpstr>Login</vt:lpstr>
      <vt:lpstr>Login</vt:lpstr>
      <vt:lpstr>Register</vt:lpstr>
      <vt:lpstr>Register</vt:lpstr>
      <vt:lpstr>Platform Home Page</vt:lpstr>
      <vt:lpstr>Access Training Material</vt:lpstr>
      <vt:lpstr>Courses Details</vt:lpstr>
      <vt:lpstr>Tests</vt:lpstr>
      <vt:lpstr>How to take a test</vt:lpstr>
      <vt:lpstr>How to take a test</vt:lpstr>
      <vt:lpstr>How tests work</vt:lpstr>
      <vt:lpstr>Submitted Tests</vt:lpstr>
      <vt:lpstr>Certificates</vt:lpstr>
      <vt:lpstr>Discussion Boards</vt:lpstr>
      <vt:lpstr>Add New Topic</vt:lpstr>
      <vt:lpstr>Reply to Topics</vt:lpstr>
      <vt:lpstr>Presentation Outline</vt:lpstr>
      <vt:lpstr>Administrator View</vt:lpstr>
      <vt:lpstr>PowerPoint Presentation</vt:lpstr>
      <vt:lpstr>Create Courses</vt:lpstr>
      <vt:lpstr>Create Course Modules/ Lessons</vt:lpstr>
      <vt:lpstr>Uploading Files/Videos</vt:lpstr>
      <vt:lpstr>PAYMENT ARRANGEMENTS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STELLA</dc:creator>
  <cp:lastModifiedBy>STELLA</cp:lastModifiedBy>
  <cp:revision>3</cp:revision>
  <dcterms:created xsi:type="dcterms:W3CDTF">2019-05-10T12:35:30Z</dcterms:created>
  <dcterms:modified xsi:type="dcterms:W3CDTF">2019-05-15T08:40:55Z</dcterms:modified>
</cp:coreProperties>
</file>